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dm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dm-prm" TargetMode="External"/><Relationship Id="rId4" Type="http://schemas.openxmlformats.org/officeDocument/2006/relationships/hyperlink" Target="https://scifig.ai/go/sldm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dm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dm-prm" TargetMode="External"/><Relationship Id="rId4" Type="http://schemas.openxmlformats.org/officeDocument/2006/relationships/hyperlink" Target="https://scifig.ai/go/sldm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dm-prm" TargetMode="External"/><Relationship Id="rId4" Type="http://schemas.openxmlformats.org/officeDocument/2006/relationships/hyperlink" Target="https://scifig.ai/go/sldm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dm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dm-prm" TargetMode="External"/><Relationship Id="rId4" Type="http://schemas.openxmlformats.org/officeDocument/2006/relationships/hyperlink" Target="https://scifig.ai/go/sldm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dm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dm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dm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dm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dm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dm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dm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dm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dm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dm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dm-prm" TargetMode="External"/><Relationship Id="rId4" Type="http://schemas.openxmlformats.org/officeDocument/2006/relationships/hyperlink" Target="https://scifig.ai/go/sldm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dm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dm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dm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dm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happened in each year, and what shifted the schedule.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Published, under review, presented, and released — with the status of each.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Committee, supervision, lab, funding,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thesis in the order it is bound, one line per chapter.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scifig.ai/go/sldm-prm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scifig.ai/go/sldm-mor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dm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Relationship Id="rId3" Type="http://schemas.openxmlformats.org/officeDocument/2006/relationships/hyperlink" Target="https://scifig.ai/go/sldm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dm-qrs" TargetMode="Externa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dm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0" Type="http://schemas.openxmlformats.org/officeDocument/2006/relationships/hyperlink" Target="https://scifig.ai/go/sldm-ico" TargetMode="External"/><Relationship Id="rId11" Type="http://schemas.openxmlformats.org/officeDocument/2006/relationships/hyperlink" Target="https://scifig.ai/go/sldm-gen" TargetMode="External"/><Relationship Id="rId1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hyperlink" Target="https://scifig.ai/go/sldm-tpl" TargetMode="External"/><Relationship Id="rId9" Type="http://schemas.openxmlformats.org/officeDocument/2006/relationships/hyperlink" Target="https://scifig.ai/go/sldm-gen" TargetMode="External"/><Relationship Id="rId10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0.jpg"/><Relationship Id="rId4" Type="http://schemas.openxmlformats.org/officeDocument/2006/relationships/image" Target="../media/image2.jpg"/><Relationship Id="rId5" Type="http://schemas.openxmlformats.org/officeDocument/2006/relationships/image" Target="../media/image5.jpg"/><Relationship Id="rId6" Type="http://schemas.openxmlformats.org/officeDocument/2006/relationships/image" Target="../media/image21.jpg"/><Relationship Id="rId7" Type="http://schemas.openxmlformats.org/officeDocument/2006/relationships/image" Target="../media/image22.jpg"/><Relationship Id="rId8" Type="http://schemas.openxmlformats.org/officeDocument/2006/relationships/hyperlink" Target="https://scifig.ai/go/sldm-gal" TargetMode="External"/><Relationship Id="rId9" Type="http://schemas.openxmlformats.org/officeDocument/2006/relationships/hyperlink" Target="https://scifig.ai/go/sldm-gen" TargetMode="External"/><Relationship Id="rId10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dm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dm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chemeClr val="accent1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PhD Thesis Defense: Tau Propagation and Microglial State in Alzheimer's Disease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PhD candidate, Neuroscience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4846320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A1A1A"/>
                </a:solidFill>
                <a:latin typeface="Arial"/>
              </a:rPr>
              <a:t>Thesis defense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523036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Date of defense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Design and sample size. For example, "Post-mortem series of 62 cases spanning Braak I-VI, with a matched control arm."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Region-paired staging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whole-brain burden, because the question is about spatial order, not amount."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"Connectivity and proximity entered as competing predictors in the same model."</a:t>
            </a:r>
          </a:p>
        </p:txBody>
      </p:sp>
      <p:pic>
        <p:nvPicPr>
          <p:cNvPr id="5" name="figure" descr="tau-hyperphosphorylation-nft-formation-casca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Timeline of the Doctoral Work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1 — training, pilot work, protocol development. For example, "Histology training and staining protocol validation."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2 — main data collection. For example, "Full staging series across the cohort."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3 — second study and replication.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Independent validation cohort</a:t>
            </a:r>
            <a:r>
              <a:rPr sz="2000" b="0">
                <a:solidFill>
                  <a:srgbClr val="1A1A1A"/>
                </a:solidFill>
                <a:latin typeface="Arial"/>
              </a:rPr>
              <a:t> and the imaging arm."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4 — analysis, writing, and submission.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pic>
        <p:nvPicPr>
          <p:cNvPr id="5" name="figure" descr="chart-bar-pl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pic>
        <p:nvPicPr>
          <p:cNvPr id="5" name="figure" descr="chart-scatter-pl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6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"Staging order is better predicted by connectivity than by distance, which supports network spread."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agrees with the tracer studies but disagrees with the proximity model derived from rodent injections."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Post-mortem cross-section only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spread is inferred, not observed."</a:t>
            </a:r>
          </a:p>
        </p:txBody>
      </p:sp>
      <p:pic>
        <p:nvPicPr>
          <p:cNvPr id="5" name="figure" descr="braak-staging-nft-six-stage-spre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Publications and Conference Output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Peer-reviewed article — journal, year, and your author position. For example, "First author, Journal Name, 2026."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Manuscript under review or in preparation — state the status honestly.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Under review</a:t>
            </a:r>
            <a:r>
              <a:rPr sz="2000" b="0">
                <a:solidFill>
                  <a:srgbClr val="1A1A1A"/>
                </a:solidFill>
                <a:latin typeface="Arial"/>
              </a:rPr>
              <a:t> at Journal Name since March 2026."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Conference talks and posters. For example, "Poster, AAIC 2026, London."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Datasets, code or protocols you released. For example, "Staging pipeline archived at doi.org/10.0000/example."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edge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5A5F66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Committee and 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Committee and supervision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supervisor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co-supervisor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committee chair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internal examiner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external examiner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Lab, funding and facilities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lab members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histology core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facility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Doctoral fellowship, Year-Year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thesis, publications or dataset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lab or cohort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chemeClr val="accent1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5A5F66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edge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453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4532D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306323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14532D"/>
                </a:solidFill>
                <a:latin typeface="Arial"/>
              </a:rPr>
              <a:t>PhD Thesis Defense: Tau Propagation and Microglial State in Alzheimer's Disease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4532D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4532D"/>
                </a:solidFill>
                <a:latin typeface="Arial"/>
              </a:rPr>
              <a:t>PhD candidate, Neuroscience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4846320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4532D"/>
                </a:solidFill>
                <a:latin typeface="Arial"/>
              </a:rPr>
              <a:t>Thesis defense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523036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14532D"/>
                </a:solidFill>
                <a:latin typeface="Arial"/>
              </a:rPr>
              <a:t>Date of defense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4532D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4532D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4532D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Neurodegeneration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app-processing-alpha-beta-gamma-secret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modern-amyloid-cascade-hypothesis-with-feedba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tau-hyperphosphorylation-nft-formation-cascad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braak-staging-nft-six-stage-sprea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trem2-dap12-syk-signaling-cascad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lecanemab-donanemab-comparison-mo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6000"/>
              <a:lumOff val="9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12000"/>
              <a:lumOff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Chapter Overview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1 — introduction and literature review. For example, "The amyloid cascade hypothesis and what four decades of trials have and have not shown."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2 — first study. For example, "Whether </a:t>
            </a:r>
            <a:r>
              <a:rPr sz="2000" b="1">
                <a:solidFill>
                  <a:schemeClr val="accent1"/>
                </a:solidFill>
                <a:latin typeface="Arial"/>
              </a:rPr>
              <a:t>tau spread</a:t>
            </a:r>
            <a:r>
              <a:rPr sz="2000" b="0">
                <a:solidFill>
                  <a:srgbClr val="1A1A1A"/>
                </a:solidFill>
                <a:latin typeface="Arial"/>
              </a:rPr>
              <a:t> follows the connectivity map or simple anatomical proximity."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3 — second study. For example, "Whether microglial state predicts plaque clearance in the same cohort."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4 — synthesis and general discussion.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Alzheimer's pathology is defined by two lesions — amyloid plaques and neurofibrillary tangles — that appear on different timescales and in different places.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Amyloid burden correlates poorly with cognitive decline, while </a:t>
            </a:r>
            <a:r>
              <a:rPr sz="2000" b="1">
                <a:solidFill>
                  <a:schemeClr val="accent1"/>
                </a:solidFill>
                <a:latin typeface="Arial"/>
              </a:rPr>
              <a:t>tau staging</a:t>
            </a:r>
            <a:r>
              <a:rPr sz="2000" b="0">
                <a:solidFill>
                  <a:srgbClr val="1A1A1A"/>
                </a:solidFill>
                <a:latin typeface="Arial"/>
              </a:rPr>
              <a:t> tracks it closely.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That mismatch is the reason this thesis is about tau rather than about amyloid.</a:t>
            </a:r>
          </a:p>
        </p:txBody>
      </p:sp>
      <p:pic>
        <p:nvPicPr>
          <p:cNvPr id="5" name="figure" descr="app-processing-alpha-beta-gamma-secret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6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noFill/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tau spreads along connections or simply to whatever is nearby."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it has persisted. For example, "Connectivity and proximity are almost perfectly correlated in the usual regions."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changes. For example, "It decides whether </a:t>
            </a:r>
            <a:r>
              <a:rPr sz="2000" b="1">
                <a:solidFill>
                  <a:schemeClr val="accent1"/>
                </a:solidFill>
                <a:latin typeface="Arial"/>
              </a:rPr>
              <a:t>network-based prediction</a:t>
            </a:r>
            <a:r>
              <a:rPr sz="2000" b="0">
                <a:solidFill>
                  <a:srgbClr val="1A1A1A"/>
                </a:solidFill>
                <a:latin typeface="Arial"/>
              </a:rPr>
              <a:t> is possible."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>
              <a:lumMod val="18000"/>
              <a:lumOff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connectivity and proximity be separated in the same brain?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staging order follow the connectome or the anatomy?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microglial state change the rate either way?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We hypothesize that tau pathology propagates along synaptic connectivity rather than by spatial proximity, and that microglial state modulates the rate.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5A5F66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>
              <a:lumMod val="45000"/>
              <a:lumOff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chemeClr val="accent1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Thesis Defense (Minimal) | SciFig AI</dc:title>
  <dc:subject>Scientific research presentation template</dc:subject>
  <dc:creator>SciFig AI</dc:creator>
  <cp:keywords>thesis defense presentation template, dissertation defense slides, phd defense powerpoint, viva presentation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