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db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db-prm" TargetMode="External"/><Relationship Id="rId4" Type="http://schemas.openxmlformats.org/officeDocument/2006/relationships/hyperlink" Target="https://scifig.ai/go/sldb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db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db-prm" TargetMode="External"/><Relationship Id="rId4" Type="http://schemas.openxmlformats.org/officeDocument/2006/relationships/hyperlink" Target="https://scifig.ai/go/sldb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db-prm" TargetMode="External"/><Relationship Id="rId4" Type="http://schemas.openxmlformats.org/officeDocument/2006/relationships/hyperlink" Target="https://scifig.ai/go/sldb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db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db-prm" TargetMode="External"/><Relationship Id="rId4" Type="http://schemas.openxmlformats.org/officeDocument/2006/relationships/hyperlink" Target="https://scifig.ai/go/sldb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db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db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db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db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db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db-mor" TargetMode="Externa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scifig.ai/go/sldb-mor" TargetMode="Externa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scifig.ai/go/sldb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db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db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db-prm" TargetMode="External"/><Relationship Id="rId4" Type="http://schemas.openxmlformats.org/officeDocument/2006/relationships/hyperlink" Target="https://scifig.ai/go/sldb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db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db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db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db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topic and the occasion, readable at a glance.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Design, technique, controls, and statistics.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happened in each year, and what shifted the schedule.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was found, with effect size and uncertainty.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changed between conditions, including anything unexpected.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row per objective, with how far each result can be pushed.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results mean beyond this project, and the limitation that matters most.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 this opened, and what it would take to answer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Published, under review, presented, and released — with the status of each.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Committee, supervision, lab, funding, and contact details.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shape of the talk: how many parts, and where the results sit.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thesis in the order it is bound, one line per chapter.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Only the background needed to follow what comes next.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scifig.ai/go/sldb-prm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single figure this talk is built around.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is unknown, why it stayed unknown, and what closing it buys.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sentence the whole talk is built to test.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Each objective maps one-to-one onto a row of the summary table.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scifig.ai/go/sldb-mor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9"/>
            </a:lvl1pPr>
            <a:lvl2pPr marL="457200" indent="0">
              <a:buNone/>
              <a:defRPr sz="1419"/>
            </a:lvl2pPr>
            <a:lvl3pPr marL="914400" indent="0">
              <a:buNone/>
              <a:defRPr sz="1419"/>
            </a:lvl3pPr>
            <a:lvl4pPr marL="1371600" indent="0">
              <a:buNone/>
              <a:defRPr sz="1419"/>
            </a:lvl4pPr>
            <a:lvl5pPr marL="1828800" indent="0">
              <a:buNone/>
              <a:defRPr sz="1419"/>
            </a:lvl5pPr>
            <a:lvl6pPr marL="2286000" indent="0">
              <a:buNone/>
              <a:defRPr sz="1419"/>
            </a:lvl6pPr>
            <a:lvl7pPr marL="2743200" indent="0">
              <a:buNone/>
              <a:defRPr sz="1419"/>
            </a:lvl7pPr>
            <a:lvl8pPr marL="3200400" indent="0">
              <a:buNone/>
              <a:defRPr sz="1419"/>
            </a:lvl8pPr>
            <a:lvl9pPr marL="3657600" indent="0">
              <a:buNone/>
              <a:defRPr sz="1419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db-fig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Relationship Id="rId3" Type="http://schemas.openxmlformats.org/officeDocument/2006/relationships/hyperlink" Target="https://scifig.ai/go/sldb-fig" TargetMode="External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db-qrs" TargetMode="External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db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image" Target="../media/image12.jpg"/><Relationship Id="rId9" Type="http://schemas.openxmlformats.org/officeDocument/2006/relationships/image" Target="../media/image13.jpg"/><Relationship Id="rId10" Type="http://schemas.openxmlformats.org/officeDocument/2006/relationships/hyperlink" Target="https://scifig.ai/go/sldb-ico" TargetMode="External"/><Relationship Id="rId11" Type="http://schemas.openxmlformats.org/officeDocument/2006/relationships/hyperlink" Target="https://scifig.ai/go/sldb-gen" TargetMode="External"/><Relationship Id="rId1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Relationship Id="rId8" Type="http://schemas.openxmlformats.org/officeDocument/2006/relationships/hyperlink" Target="https://scifig.ai/go/sldb-tpl" TargetMode="External"/><Relationship Id="rId9" Type="http://schemas.openxmlformats.org/officeDocument/2006/relationships/hyperlink" Target="https://scifig.ai/go/sldb-gen" TargetMode="External"/><Relationship Id="rId10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0.jpg"/><Relationship Id="rId4" Type="http://schemas.openxmlformats.org/officeDocument/2006/relationships/image" Target="../media/image2.jpg"/><Relationship Id="rId5" Type="http://schemas.openxmlformats.org/officeDocument/2006/relationships/image" Target="../media/image5.jpg"/><Relationship Id="rId6" Type="http://schemas.openxmlformats.org/officeDocument/2006/relationships/image" Target="../media/image21.jpg"/><Relationship Id="rId7" Type="http://schemas.openxmlformats.org/officeDocument/2006/relationships/image" Target="../media/image22.jpg"/><Relationship Id="rId8" Type="http://schemas.openxmlformats.org/officeDocument/2006/relationships/hyperlink" Target="https://scifig.ai/go/sldb-gal" TargetMode="External"/><Relationship Id="rId9" Type="http://schemas.openxmlformats.org/officeDocument/2006/relationships/hyperlink" Target="https://scifig.ai/go/sldb-gen" TargetMode="External"/><Relationship Id="rId10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db-fig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db-fig" TargetMode="Externa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PhD Thesis Defense: Tau Propagation and Microglial State in Alzheimer's Disease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PhD candidate, Neuroscience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Thesis defense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defense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and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Design and sample size. For example, "Post-mortem series of 62 cases spanning Braak I-VI, with a matched control arm."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Key technique and why.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Region-paired staging</a:t>
            </a:r>
            <a:r>
              <a:rPr sz="2000" b="0">
                <a:solidFill>
                  <a:srgbClr val="1A1A1A"/>
                </a:solidFill>
                <a:latin typeface="Arial"/>
              </a:rPr>
              <a:t> rather than whole-brain burden, because the question is about spatial order, not amount."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Controls and statistics. For example, "Connectivity and proximity entered as competing predictors in the same model."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tau-hyperphosphorylation-nft-formation-casca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Timeline of the Doctoral Work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Year 1 — training, pilot work, protocol development. For example, "Histology training and staining protocol validation."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Year 2 — main data collection. For example, "Full staging series across the cohort."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Year 3 — second study and replication.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Independent validation cohort</a:t>
            </a:r>
            <a:r>
              <a:rPr sz="2000" b="0">
                <a:solidFill>
                  <a:srgbClr val="1A1A1A"/>
                </a:solidFill>
                <a:latin typeface="Arial"/>
              </a:rPr>
              <a:t> and the imaging arm."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Year 4 — analysis, writing, and submission.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1 — For Example, "Knockout Sustains Pathway Activation Past 12 Hours"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Lead with what you found in plain language, then point at the part of the figure that shows it.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the effect size and its uncertainty, not just the p-value.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2.4-fold higher</a:t>
            </a:r>
            <a:r>
              <a:rPr sz="2000" b="0">
                <a:solidFill>
                  <a:srgbClr val="1A1A1A"/>
                </a:solidFill>
                <a:latin typeface="Arial"/>
              </a:rPr>
              <a:t> at 12 h (95% CI 1.8-3.1)."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Title this slide with the finding rather than with "Result 1" — a title that states the result does half the talking for you.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937308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bar-plu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2 — For Example, "The Effect Scales With Baseline Expression"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changed between conditions. For example, "The same trend held in the replication line, with a smaller slope."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Any result that went against your expectation — say it here.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rescue only partially reversed the phenotype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Say what the axes are before you say what they mean.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937308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scatter-plu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Summary of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What we found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Confidence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Quantify pathway output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Activation sustained 2.4-fold past 12 h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High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Compare against rescue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Rescue reverses the effect only partially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Validate in a second line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Same direction, smaller effect size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Preliminary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Replicate with a second guide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Consistent, with a wider confidence interval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Results Mean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it means for the field. For example, "Staging order is better predicted by connectivity than by distance, which supports network spread."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it fits or clashes with prior work. For example, "It agrees with the tracer studies but disagrees with the proximity model derived from rodent injections."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limitation a reviewer raises first.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Post-mortem cross-section only</a:t>
            </a:r>
            <a:r>
              <a:rPr sz="2000" b="0">
                <a:solidFill>
                  <a:srgbClr val="1A1A1A"/>
                </a:solidFill>
                <a:latin typeface="Arial"/>
              </a:rPr>
              <a:t> — spread is inferred, not observed."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braak-staging-nft-six-stage-spre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Remaining Questions and Next Steps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Questions still open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question this work opened up. For example, "Does the partial rescue mean a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is involved?"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result that would change the interpretation if it did not hold.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assumption the whole model still rests on.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comes next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experiment that would answer it. For example, "A double knockout with the candidate regulator, on the same time-course."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would take to run.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Two months of scope time</a:t>
            </a:r>
            <a:r>
              <a:rPr sz="2000" b="0">
                <a:solidFill>
                  <a:srgbClr val="1A1A1A"/>
                </a:solidFill>
                <a:latin typeface="Arial"/>
              </a:rPr>
              <a:t> and access to the primary tissue bank."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true before scaling this up.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Publications and Conference Output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Peer-reviewed article — journal, year, and your author position. For example, "First author, Journal Name, 2026."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Manuscript under review or in preparation — state the status honestly.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Under review</a:t>
            </a:r>
            <a:r>
              <a:rPr sz="2000" b="0">
                <a:solidFill>
                  <a:srgbClr val="1A1A1A"/>
                </a:solidFill>
                <a:latin typeface="Arial"/>
              </a:rPr>
              <a:t> at Journal Name since March 2026."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Conference talks and posters. For example, "Poster, AAIC 2026, London."</a:t>
            </a:r>
          </a:p>
        </p:txBody>
      </p:sp>
      <p:sp>
        <p:nvSpPr>
          <p:cNvPr id="12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4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Datasets, code or protocols you released. For example, "Staging pipeline archived at doi.org/10.0000/example."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7" name="closing-band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kicker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THANK YOU</a:t>
            </a:r>
          </a:p>
        </p:txBody>
      </p:sp>
      <p:sp>
        <p:nvSpPr>
          <p:cNvPr id="9" name="page-title"/>
          <p:cNvSpPr txBox="1"/>
          <p:nvPr/>
        </p:nvSpPr>
        <p:spPr>
          <a:xfrm>
            <a:off x="566928" y="713232"/>
            <a:ext cx="11057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Committee and Acknowledgments</a:t>
            </a:r>
          </a:p>
        </p:txBody>
      </p:sp>
      <p:sp>
        <p:nvSpPr>
          <p:cNvPr id="10" name="ack-head-0"/>
          <p:cNvSpPr txBox="1"/>
          <p:nvPr/>
        </p:nvSpPr>
        <p:spPr>
          <a:xfrm>
            <a:off x="56692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Committee and supervision</a:t>
            </a:r>
          </a:p>
        </p:txBody>
      </p:sp>
      <p:sp>
        <p:nvSpPr>
          <p:cNvPr id="11" name="ack-names-0"/>
          <p:cNvSpPr txBox="1"/>
          <p:nvPr/>
        </p:nvSpPr>
        <p:spPr>
          <a:xfrm>
            <a:off x="56692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supervisor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co-supervisor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committee chair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internal examiner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external examiner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</a:t>
            </a:r>
          </a:p>
        </p:txBody>
      </p:sp>
      <p:sp>
        <p:nvSpPr>
          <p:cNvPr id="12" name="ack-head-1"/>
          <p:cNvSpPr txBox="1"/>
          <p:nvPr/>
        </p:nvSpPr>
        <p:spPr>
          <a:xfrm>
            <a:off x="340156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Lab, funding and facilities</a:t>
            </a:r>
          </a:p>
        </p:txBody>
      </p:sp>
      <p:sp>
        <p:nvSpPr>
          <p:cNvPr id="13" name="ack-names-1"/>
          <p:cNvSpPr txBox="1"/>
          <p:nvPr/>
        </p:nvSpPr>
        <p:spPr>
          <a:xfrm>
            <a:off x="340156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lab members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histology core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imaging facility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NIH Grant No. XYZ12345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Doctoral fellowship, Year-Year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your.email@institution.edu</a:t>
            </a:r>
          </a:p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4828032"/>
            <a:ext cx="868680" cy="868680"/>
          </a:xfrm>
        </p:spPr>
        <p:txBody>
          <a:bodyPr/>
          <a:p/>
        </p:txBody>
      </p:sp>
      <p:sp>
        <p:nvSpPr>
          <p:cNvPr id="14" name="institution-name"/>
          <p:cNvSpPr txBox="1"/>
          <p:nvPr/>
        </p:nvSpPr>
        <p:spPr>
          <a:xfrm>
            <a:off x="566928" y="580644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A5F66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5" name="qr-slot"/>
          <p:cNvSpPr>
            <a:spLocks noGrp="1"/>
          </p:cNvSpPr>
          <p:nvPr>
            <p:ph type="pic" idx="20"/>
          </p:nvPr>
        </p:nvSpPr>
        <p:spPr>
          <a:xfrm>
            <a:off x="5230368" y="4828032"/>
            <a:ext cx="868680" cy="868680"/>
          </a:xfrm>
        </p:spPr>
        <p:txBody>
          <a:bodyPr/>
          <a:p/>
        </p:txBody>
      </p:sp>
      <p:sp>
        <p:nvSpPr>
          <p:cNvPr id="15" name="qr-hint"/>
          <p:cNvSpPr txBox="1"/>
          <p:nvPr/>
        </p:nvSpPr>
        <p:spPr>
          <a:xfrm>
            <a:off x="4041648" y="5806440"/>
            <a:ext cx="2057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QR code to your thesis, publications or dataset</a:t>
            </a:r>
          </a:p>
        </p:txBody>
      </p:sp>
      <p:sp>
        <p:nvSpPr>
          <p:cNvPr id="16" name="qr-cta"/>
          <p:cNvSpPr txBox="1"/>
          <p:nvPr/>
        </p:nvSpPr>
        <p:spPr>
          <a:xfrm>
            <a:off x="4041648" y="6263640"/>
            <a:ext cx="2057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latin typeface="Arial"/>
                <a:hlinkClick r:id="rId2"/>
              </a:rPr>
              <a:t>Make a QR code free</a:t>
            </a:r>
          </a:p>
        </p:txBody>
      </p:sp>
      <p:sp>
        <p:nvSpPr>
          <p:cNvPr id="17" name="team-photo-frame"/>
          <p:cNvSpPr/>
          <p:nvPr/>
        </p:nvSpPr>
        <p:spPr>
          <a:xfrm>
            <a:off x="6473952" y="2011680"/>
            <a:ext cx="5148072" cy="3931920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am-photo-hint"/>
          <p:cNvSpPr txBox="1"/>
          <p:nvPr/>
        </p:nvSpPr>
        <p:spPr>
          <a:xfrm>
            <a:off x="6839712" y="3703320"/>
            <a:ext cx="44165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Insert a picture of your lab or cohort here</a:t>
            </a:r>
          </a:p>
        </p:txBody>
      </p:sp>
      <p:sp>
        <p:nvSpPr>
          <p:cNvPr id="6" name="team-photo"/>
          <p:cNvSpPr>
            <a:spLocks noGrp="1"/>
          </p:cNvSpPr>
          <p:nvPr>
            <p:ph type="pic" idx="21"/>
          </p:nvPr>
        </p:nvSpPr>
        <p:spPr>
          <a:xfrm>
            <a:off x="6473952" y="2011680"/>
            <a:ext cx="5148072" cy="3931920"/>
          </a:xfrm>
        </p:spPr>
        <p:txBody>
          <a:bodyPr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FFFFFF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53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rgbClr val="0F3E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PhD Thesis Defense: Tau Propagation and Microglial State in Alzheimer's Disease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PhD candidate, Neuroscience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Thesis defense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defense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14532D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14532D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14532D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Neurodegeneration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app-processing-alpha-beta-gamma-secreta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modern-amyloid-cascade-hypothesis-with-feedba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tau-hyperphosphorylation-nft-formation-cascad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braak-staging-nft-six-stage-sprea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trem2-dap12-syk-signaling-cascad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lecanemab-donanemab-comparison-moa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Table of Contents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Research background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Hypothesis and objectives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Methodology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Results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Discussion and next steps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Chapter Overview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Chapter 1 — introduction and literature review. For example, "The amyloid cascade hypothesis and what four decades of trials have and have not shown."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Chapter 2 — first study. For example, "Whether </a:t>
            </a:r>
            <a:r>
              <a:rPr sz="2000" b="1">
                <a:solidFill>
                  <a:schemeClr val="accent1"/>
                </a:solidFill>
                <a:latin typeface="Arial"/>
              </a:rPr>
              <a:t>tau spread</a:t>
            </a:r>
            <a:r>
              <a:rPr sz="2000" b="0">
                <a:solidFill>
                  <a:srgbClr val="1A1A1A"/>
                </a:solidFill>
                <a:latin typeface="Arial"/>
              </a:rPr>
              <a:t> follows the connectivity map or simple anatomical proximity."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Chapter 3 — second study. For example, "Whether microglial state predicts plaque clearance in the same cohort."</a:t>
            </a:r>
          </a:p>
        </p:txBody>
      </p:sp>
      <p:sp>
        <p:nvSpPr>
          <p:cNvPr id="12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4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Chapter 4 — synthesis and general discussion.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Alzheimer's pathology is defined by two lesions — amyloid plaques and neurofibrillary tangles — that appear on different timescales and in different places.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Amyloid burden correlates poorly with cognitive decline, while </a:t>
            </a:r>
            <a:r>
              <a:rPr sz="2000" b="1">
                <a:solidFill>
                  <a:schemeClr val="accent1"/>
                </a:solidFill>
                <a:latin typeface="Arial"/>
              </a:rPr>
              <a:t>tau staging</a:t>
            </a:r>
            <a:r>
              <a:rPr sz="2000" b="0">
                <a:solidFill>
                  <a:srgbClr val="1A1A1A"/>
                </a:solidFill>
                <a:latin typeface="Arial"/>
              </a:rPr>
              <a:t> tracks it closely.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That mismatch is the reason this thesis is about tau rather than about amyloid.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app-processing-alpha-beta-gamma-secreta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One Figure, One Message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Drop your key figure here.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One slide, one message — if it needs two, make two slides.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Knowledge Gap and Open Questions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is not yet known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State it plainly. For example, "It is unclear whether tau spreads along connections or simply to whatever is nearby."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Why it has persisted. For example, "Connectivity and proximity are almost perfectly correlated in the usual regions."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closing it changes. For example, "It decides whether </a:t>
            </a:r>
            <a:r>
              <a:rPr sz="2000" b="1">
                <a:solidFill>
                  <a:schemeClr val="accent1"/>
                </a:solidFill>
                <a:latin typeface="Arial"/>
              </a:rPr>
              <a:t>network-based prediction</a:t>
            </a:r>
            <a:r>
              <a:rPr sz="2000" b="0">
                <a:solidFill>
                  <a:srgbClr val="1A1A1A"/>
                </a:solidFill>
                <a:latin typeface="Arial"/>
              </a:rPr>
              <a:t> is possible."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Questions this work asks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Can connectivity and proximity be separated in the same brain?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Does staging order follow the connectome or the anatomy?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Does microglial state change the rate either way?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Testable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We hypothesize that tau pathology propagates along synaptic connectivity rather than by spatial proximity, and that microglial state modulates the rate.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same shape, blank: "We hypothesize that </a:t>
            </a:r>
            <a:r>
              <a:rPr sz="2000" b="1">
                <a:solidFill>
                  <a:schemeClr val="accent1"/>
                </a:solidFill>
                <a:latin typeface="Arial"/>
              </a:rPr>
              <a:t>[independent variable]</a:t>
            </a:r>
            <a:r>
              <a:rPr sz="2000" b="0">
                <a:solidFill>
                  <a:srgbClr val="1A1A1A"/>
                </a:solidFill>
                <a:latin typeface="Arial"/>
              </a:rPr>
              <a:t> will [expected effect] on [dependent variable] in [population or condition]."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Keep it testable, specific and falsifiable.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Research Objectives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measure. For example, "To quantify how </a:t>
            </a:r>
            <a:r>
              <a:rPr sz="2000" b="1">
                <a:solidFill>
                  <a:schemeClr val="accent1"/>
                </a:solidFill>
                <a:latin typeface="Arial"/>
              </a:rPr>
              <a:t>knockout of the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changes pathway output over 24 hours."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compare. For example, "To compare the knockout against a wild-type rescue as a specificity control."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validate. For example, "To confirm the phenotype in a second, independent cell line."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replicate. For example, "To repeat the time-course with an independent guide RNA."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Thesis Defense (Bold) | SciFig AI</dc:title>
  <dc:subject>Scientific research presentation template</dc:subject>
  <dc:creator>SciFig AI</dc:creator>
  <cp:keywords>thesis defense presentation template, dissertation defense slides, phd defense powerpoint, viva presentation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