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jm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jm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jm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jm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jm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jm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jm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jm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jm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jm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jm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jm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jm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jm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jm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jm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jm-prm" TargetMode="External"/><Relationship Id="rId4" Type="http://schemas.openxmlformats.org/officeDocument/2006/relationships/hyperlink" Target="https://scifig.ai/go/sljm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paper is the subject of this talk — name it, and name the occasion.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figure plots, and what comparison it actually makes.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panel the paper's whole claim rests on.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Whether this is an independent test or the same data re-cut.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claim, its evidence, and how convinced you are by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this paper does better than what came before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Limitations the authors state, and the ones they do not.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changes if this holds, and what it means for your own work.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questions that open the discussion.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the paper and the two it sits between.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honest sentence on why this paper is worth the room's hour.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summary ends and the critique begins.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Just enough field context to judge the claim that follows.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open question, and what evidence would settle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paper's claim in one sentence, in your own words.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study reduced to one diagram: cohorts, timepoints, readouts.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methodological choice the whole conclusion rests on.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jm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Relationship Id="rId3" Type="http://schemas.openxmlformats.org/officeDocument/2006/relationships/hyperlink" Target="https://scifig.ai/go/sljm-fig" TargetMode="Externa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jm-fig" TargetMode="External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jm-qrs" TargetMode="Externa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jm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jm-ico" TargetMode="External"/><Relationship Id="rId11" Type="http://schemas.openxmlformats.org/officeDocument/2006/relationships/hyperlink" Target="https://scifig.ai/go/sljm-gen" TargetMode="External"/><Relationship Id="rId1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jm-tpl" TargetMode="External"/><Relationship Id="rId9" Type="http://schemas.openxmlformats.org/officeDocument/2006/relationships/hyperlink" Target="https://scifig.ai/go/sljm-gen" TargetMode="External"/><Relationship Id="rId10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21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hyperlink" Target="https://scifig.ai/go/sljm-gal" TargetMode="External"/><Relationship Id="rId9" Type="http://schemas.openxmlformats.org/officeDocument/2006/relationships/hyperlink" Target="https://scifig.ai/go/sljm-gen" TargetMode="External"/><Relationship Id="rId10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jm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jm-fig" TargetMode="Externa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jm-fig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chemeClr val="accent1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Journal Club: CD19 Antigen Escape After CAR-T Therapy in Relapsed Large B-Cell Lymphoma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Journal club, lab or course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Date of session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1 — What It Shows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Say what is on each axis and what one data point represents before you say what the figure means.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Name the comparison the figure is actually making. For example, "Relapsed versus remission, not treated versus untreated."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 whether the effect is as large as the layout makes it look — </a:t>
            </a:r>
            <a:r>
              <a:rPr sz="2000" b="1">
                <a:solidFill>
                  <a:schemeClr val="accent1"/>
                </a:solidFill>
                <a:latin typeface="Arial"/>
              </a:rPr>
              <a:t>a truncated axis</a:t>
            </a:r>
            <a:r>
              <a:rPr sz="2000" b="0">
                <a:solidFill>
                  <a:srgbClr val="1A1A1A"/>
                </a:solidFill>
                <a:latin typeface="Arial"/>
              </a:rPr>
              <a:t> is the most common way a panel oversells.</a:t>
            </a:r>
          </a:p>
        </p:txBody>
      </p:sp>
      <p:pic>
        <p:nvPicPr>
          <p:cNvPr id="5" name="figure" descr="car-construct-5-component-anatom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2 — The Central Evidence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This is the figure the paper's claim rests on — give it the most time.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Ask the counterfactual out loud: "</a:t>
            </a:r>
            <a:r>
              <a:rPr sz="2000" b="1">
                <a:solidFill>
                  <a:schemeClr val="accent1"/>
                </a:solidFill>
                <a:latin typeface="Arial"/>
              </a:rPr>
              <a:t>What would this panel look like if the authors were wrong?</a:t>
            </a:r>
            <a:r>
              <a:rPr sz="2000" b="0">
                <a:solidFill>
                  <a:srgbClr val="1A1A1A"/>
                </a:solidFill>
                <a:latin typeface="Arial"/>
              </a:rPr>
              <a:t>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 the sample size in each group against the legend. For example, "n = 11 in the CD19-negative arm, which is where the confidence interval widens."</a:t>
            </a:r>
          </a:p>
        </p:txBody>
      </p:sp>
      <p:pic>
        <p:nvPicPr>
          <p:cNvPr id="5" name="figure" descr="chart-bar-for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399617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3 — The Supporting Result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this adds beyond Figure 2 — and whether it is an independent test or 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same data re-cut</a:t>
            </a:r>
            <a:r>
              <a:rPr sz="20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Note any panel that appears only in the supplement, and ask why. For example, "The negative control cohort is supplementary only."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Supporting figures are where re-analyzed data usually hides.</a:t>
            </a:r>
          </a:p>
        </p:txBody>
      </p:sp>
      <p:pic>
        <p:nvPicPr>
          <p:cNvPr id="5" name="figure" descr="car-t-clinical-trial-schema-dlbc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Key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Claim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Evidence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How convinced are we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Late relapse is CD19-negative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Figure 2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Convinced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Antigen loss precedes exhaustion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Figure 3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Partly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Mechanism is splice-variant driven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Supplement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Not yet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Effect holds across prior lines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Table S2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Unclear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Paper Does Well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this does better than what came before. For example, "It is the first cohort with </a:t>
            </a:r>
            <a:r>
              <a:rPr sz="2000" b="1">
                <a:solidFill>
                  <a:schemeClr val="accent1"/>
                </a:solidFill>
                <a:latin typeface="Arial"/>
              </a:rPr>
              <a:t>paired pre- and post-relapse biopsies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control that makes the result credible. For example, "Remission patients sampled at the matched timepoint."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the authors made available. For example, "Flow gating strategy and analysis code are both in the supplement."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Limitations and Critique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the authors acknowledge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Single-center cohort of 84 patients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Follow-up shorter than the late-relapse window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Flow sensitivity near the detection floor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we would add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comparison group may not be matched for prior lines of therapy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Exhaustion is not directly measured</a:t>
            </a:r>
            <a:r>
              <a:rPr sz="2000" b="0">
                <a:solidFill>
                  <a:srgbClr val="1A1A1A"/>
                </a:solidFill>
                <a:latin typeface="Arial"/>
              </a:rPr>
              <a:t> — it is inferred by exclusion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abstract states a mechanism the data only suggests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WHAT IT MEANS FOR US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Implications for the Field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changes if this holds up.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Antigen screening at relapse</a:t>
            </a:r>
            <a:r>
              <a:rPr sz="2000" b="0">
                <a:solidFill>
                  <a:srgbClr val="1A1A1A"/>
                </a:solidFill>
                <a:latin typeface="Arial"/>
              </a:rPr>
              <a:t> becomes routine rather than optional."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our own experiments. For example, "We should be genotyping the relapse samples we already have banked."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shown before we act on it. For example, "Replication in a multi-center cohort."</a:t>
            </a:r>
          </a:p>
        </p:txBody>
      </p:sp>
      <p:pic>
        <p:nvPicPr>
          <p:cNvPr id="5" name="figure" descr="four-generations-car-construct-compari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WHAT IT MEANS FOR US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 Prompts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Would you have drawn the same conclusion from Figure 2?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single experiment would most strengthen this paper?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Does this change how we interpret our own recent result?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Would you cite this as </a:t>
            </a:r>
            <a:r>
              <a:rPr sz="2000" b="1">
                <a:solidFill>
                  <a:schemeClr val="accent1"/>
                </a:solidFill>
                <a:latin typeface="Arial"/>
              </a:rPr>
              <a:t>evidence</a:t>
            </a:r>
            <a:r>
              <a:rPr sz="2000" b="0">
                <a:solidFill>
                  <a:srgbClr val="1A1A1A"/>
                </a:solidFill>
                <a:latin typeface="Arial"/>
              </a:rPr>
              <a:t>, or as background?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 and Paper Link</a:t>
            </a:r>
          </a:p>
        </p:txBody>
      </p:sp>
      <p:sp>
        <p:nvSpPr>
          <p:cNvPr id="5" name="body"/>
          <p:cNvSpPr txBox="1"/>
          <p:nvPr/>
        </p:nvSpPr>
        <p:spPr>
          <a:xfrm>
            <a:off x="566928" y="1591055"/>
            <a:ext cx="6120079" cy="4169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The paper under discussion — Author, A. A., et al. (Year). Title of the article. Title of the Journal, volume(issue), pages.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The prior study it builds on — Author, B. B., &amp; Author, C. C. (Year). Title of the article. Title of the Journal, volume(issue), pages.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The paper whose conclusion it contradicts — Author, D. D., et al. (Year). Title of the article. Title of the Journal, volume(issue), pages. https://doi.org/10.0000/example</a:t>
            </a:r>
          </a:p>
        </p:txBody>
      </p:sp>
      <p:sp>
        <p:nvSpPr>
          <p:cNvPr id="3" name="qr-slot"/>
          <p:cNvSpPr>
            <a:spLocks noGrp="1"/>
          </p:cNvSpPr>
          <p:nvPr>
            <p:ph type="pic" idx="1"/>
          </p:nvPr>
        </p:nvSpPr>
        <p:spPr>
          <a:xfrm>
            <a:off x="7144207" y="1591055"/>
            <a:ext cx="1051560" cy="1051560"/>
          </a:xfrm>
        </p:spPr>
        <p:txBody>
          <a:bodyPr/>
          <a:p/>
        </p:txBody>
      </p:sp>
      <p:sp>
        <p:nvSpPr>
          <p:cNvPr id="6" name="qr-hint"/>
          <p:cNvSpPr txBox="1"/>
          <p:nvPr/>
        </p:nvSpPr>
        <p:spPr>
          <a:xfrm>
            <a:off x="8332927" y="1591055"/>
            <a:ext cx="32918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the paper's DOI, supplementary data or your notes</a:t>
            </a:r>
          </a:p>
        </p:txBody>
      </p:sp>
      <p:sp>
        <p:nvSpPr>
          <p:cNvPr id="7" name="qr-cta"/>
          <p:cNvSpPr txBox="1"/>
          <p:nvPr/>
        </p:nvSpPr>
        <p:spPr>
          <a:xfrm>
            <a:off x="8332927" y="219456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5A5F66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A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4A2545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4A2545"/>
                </a:solidFill>
                <a:latin typeface="Arial"/>
              </a:rPr>
              <a:t>Journal Club: CD19 Antigen Escape After CAR-T Therapy in Relapsed Large B-Cell Lymphoma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4A2545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4A2545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4A2545"/>
                </a:solidFill>
                <a:latin typeface="Arial"/>
              </a:rPr>
              <a:t>Journal club, lab or course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4A2545"/>
                </a:solidFill>
                <a:latin typeface="Arial"/>
              </a:rPr>
              <a:t>Date of session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4A2545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4A2545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4A2545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CAR-T and Immunotherapy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car-t-cell-immunotherapy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autologous-car-t-manufacturing-workflo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car-construct-5-component-anatom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cd19-antigen-escape-after-car-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car-t-clinical-trial-schema-dlbc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four-generations-car-construct-compariso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Why This Paper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 changes how we read a result we see in our own work. For example, "We have been calling late relapse </a:t>
            </a:r>
            <a:r>
              <a:rPr sz="2000" b="1">
                <a:solidFill>
                  <a:schemeClr val="accent1"/>
                </a:solidFill>
                <a:latin typeface="Arial"/>
              </a:rPr>
              <a:t>T cell exhaustion</a:t>
            </a:r>
            <a:r>
              <a:rPr sz="2000" b="0">
                <a:solidFill>
                  <a:srgbClr val="1A1A1A"/>
                </a:solidFill>
                <a:latin typeface="Arial"/>
              </a:rPr>
              <a:t> — this paper says it may be antigen loss."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 uses a method we are considering adopting. For example, "Their single-cell antigen assay is the one we costed out last quarter."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Its conclusion conflicts with something we discussed before. For example, "It contradicts the 2024 cohort study we read in March."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Roadmap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Background and open question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What the paper claims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Methods and key figures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Strengths and limitations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What it means for 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BACKGROUND AND OPEN QUESTION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Field Background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CAR-T therapy redirects a patient's own T cells against a tumor antigen, and </a:t>
            </a:r>
            <a:r>
              <a:rPr sz="2000" b="1">
                <a:solidFill>
                  <a:schemeClr val="accent1"/>
                </a:solidFill>
                <a:latin typeface="Arial"/>
              </a:rPr>
              <a:t>CD19</a:t>
            </a:r>
            <a:r>
              <a:rPr sz="2000" b="0">
                <a:solidFill>
                  <a:srgbClr val="1A1A1A"/>
                </a:solidFill>
                <a:latin typeface="Arial"/>
              </a:rPr>
              <a:t> has been the primary target in B-cell malignancies.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Durable remission is achieved in only a subset of patients — roughly 40 percent at two years in the pivotal trials.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only the background needed to judge this paper's claim; if your lab already works here, two sentences is plenty.</a:t>
            </a:r>
          </a:p>
        </p:txBody>
      </p:sp>
      <p:pic>
        <p:nvPicPr>
          <p:cNvPr id="5" name="figure" descr="car-t-cell-immunotherapy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BACKGROUND AND OPEN QUESTION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Open Question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Why do some patients relapse despite an initial complete response?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Is relapse driven by </a:t>
            </a:r>
            <a:r>
              <a:rPr sz="2000" b="1">
                <a:solidFill>
                  <a:schemeClr val="accent1"/>
                </a:solidFill>
                <a:latin typeface="Arial"/>
              </a:rPr>
              <a:t>loss of the target antigen</a:t>
            </a:r>
            <a:r>
              <a:rPr sz="2000" b="0">
                <a:solidFill>
                  <a:srgbClr val="1A1A1A"/>
                </a:solidFill>
                <a:latin typeface="Arial"/>
              </a:rPr>
              <a:t> or by T cell exhaustion? The two mechanisms imply opposite clinical responses.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Frame the question so the room can predict what evidence would settle it — then they can judge for themselves whether the paper delivers.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WHAT THE PAPER CLAIMS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Paper's Central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State the paper's main claim in one sentence, in your own words.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worked example: "Most late relapses in this cohort carry </a:t>
            </a:r>
            <a:r>
              <a:rPr sz="2000" b="1">
                <a:solidFill>
                  <a:schemeClr val="accent1"/>
                </a:solidFill>
                <a:latin typeface="Arial"/>
              </a:rPr>
              <a:t>CD19-negative disease</a:t>
            </a:r>
            <a:r>
              <a:rPr sz="2000" b="0">
                <a:solidFill>
                  <a:srgbClr val="1A1A1A"/>
                </a:solidFill>
                <a:latin typeface="Arial"/>
              </a:rPr>
              <a:t>, and antigen loss precedes any measurable loss of T cell function."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Reword it rather than quoting the abstract — rewording is the test of whether you understood it.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WHAT THE PAPER CLAIMS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at a Glance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Redraw the study design as one diagram.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Cohorts, timepoints, and what was measured.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Key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Cohort size, inclusion criteria, follow-up window. For example, "n = 84 adults, all post-second-line, median follow-up 26 months."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the key variable was measured.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Antigen loss was defined by flow cytometry</a:t>
            </a:r>
            <a:r>
              <a:rPr sz="2000" b="0">
                <a:solidFill>
                  <a:srgbClr val="1A1A1A"/>
                </a:solidFill>
                <a:latin typeface="Arial"/>
              </a:rPr>
              <a:t> on the relapse biopsy, not by sequencing."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served as the comparison group. For example, "Patients in ongoing remission at the same timepoint."</a:t>
            </a:r>
          </a:p>
        </p:txBody>
      </p:sp>
      <p:pic>
        <p:nvPicPr>
          <p:cNvPr id="5" name="figure" descr="autologous-car-t-manufacturing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Journal Club (Minimal) | SciFig AI</dc:title>
  <dc:subject>Scientific research presentation template</dc:subject>
  <dc:creator>SciFig AI</dc:creator>
  <cp:keywords>journal club presentation template, journal club slides, paper presentation template, journal club examples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