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sljb-mor" TargetMode="Externa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Relationship Id="rId3" Type="http://schemas.openxmlformats.org/officeDocument/2006/relationships/hyperlink" Target="https://scifig.ai/go/sljb-prm" TargetMode="External"/><Relationship Id="rId4" Type="http://schemas.openxmlformats.org/officeDocument/2006/relationships/hyperlink" Target="https://scifig.ai/go/sljb-mor" TargetMode="Externa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Relationship Id="rId3" Type="http://schemas.openxmlformats.org/officeDocument/2006/relationships/hyperlink" Target="https://scifig.ai/go/sljb-prm" TargetMode="External"/><Relationship Id="rId4" Type="http://schemas.openxmlformats.org/officeDocument/2006/relationships/hyperlink" Target="https://scifig.ai/go/sljb-mor" TargetMode="Externa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Relationship Id="rId3" Type="http://schemas.openxmlformats.org/officeDocument/2006/relationships/hyperlink" Target="https://scifig.ai/go/sljb-prm" TargetMode="External"/><Relationship Id="rId4" Type="http://schemas.openxmlformats.org/officeDocument/2006/relationships/hyperlink" Target="https://scifig.ai/go/sljb-mor" TargetMode="Externa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Relationship Id="rId3" Type="http://schemas.openxmlformats.org/officeDocument/2006/relationships/hyperlink" Target="https://scifig.ai/go/sljb-mor" TargetMode="Externa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Relationship Id="rId3" Type="http://schemas.openxmlformats.org/officeDocument/2006/relationships/hyperlink" Target="https://scifig.ai/go/sljb-mor" TargetMode="Externa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Relationship Id="rId3" Type="http://schemas.openxmlformats.org/officeDocument/2006/relationships/hyperlink" Target="https://scifig.ai/go/sljb-mor" TargetMode="Externa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Relationship Id="rId3" Type="http://schemas.openxmlformats.org/officeDocument/2006/relationships/hyperlink" Target="https://scifig.ai/go/sljb-prm" TargetMode="External"/><Relationship Id="rId4" Type="http://schemas.openxmlformats.org/officeDocument/2006/relationships/hyperlink" Target="https://scifig.ai/go/sljb-mor" TargetMode="Externa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Relationship Id="rId3" Type="http://schemas.openxmlformats.org/officeDocument/2006/relationships/hyperlink" Target="https://scifig.ai/go/sljb-mor" TargetMode="Externa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Relationship Id="rId3" Type="http://schemas.openxmlformats.org/officeDocument/2006/relationships/hyperlink" Target="https://scifig.ai/go/sljb-mor" TargetMode="Externa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Relationship Id="rId3" Type="http://schemas.openxmlformats.org/officeDocument/2006/relationships/hyperlink" Target="https://scifig.ai/go/sljb-mo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sljb-mor" TargetMode="Externa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Relationship Id="rId3" Type="http://schemas.openxmlformats.org/officeDocument/2006/relationships/hyperlink" Target="https://scifig.ai/go/sljb-mor" TargetMode="Externa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Relationship Id="rId3" Type="http://schemas.openxmlformats.org/officeDocument/2006/relationships/hyperlink" Target="https://scifig.ai/go/sljb-mor" TargetMode="Externa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Relationship Id="rId3" Type="http://schemas.openxmlformats.org/officeDocument/2006/relationships/hyperlink" Target="https://scifig.ai/go/sljb-mor" TargetMode="Externa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Relationship Id="rId3" Type="http://schemas.openxmlformats.org/officeDocument/2006/relationships/hyperlink" Target="https://scifig.ai/go/sljb-mor" TargetMode="Externa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Relationship Id="rId3" Type="http://schemas.openxmlformats.org/officeDocument/2006/relationships/hyperlink" Target="https://scifig.ai/go/sljb-mor" TargetMode="Externa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Relationship Id="rId3" Type="http://schemas.openxmlformats.org/officeDocument/2006/relationships/hyperlink" Target="https://scifig.ai/go/sljb-prm" TargetMode="External"/><Relationship Id="rId4" Type="http://schemas.openxmlformats.org/officeDocument/2006/relationships/hyperlink" Target="https://scifig.ai/go/sljb-mor" TargetMode="Externa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Relationship Id="rId3" Type="http://schemas.openxmlformats.org/officeDocument/2006/relationships/hyperlink" Target="https://scifig.ai/go/sljb-mor" TargetMode="Externa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Relationship Id="rId3" Type="http://schemas.openxmlformats.org/officeDocument/2006/relationships/hyperlink" Target="https://scifig.ai/go/sljb-mor" TargetMode="Externa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Relationship Id="rId3" Type="http://schemas.openxmlformats.org/officeDocument/2006/relationships/hyperlink" Target="https://scifig.ai/go/sljb-mor" TargetMode="Externa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Relationship Id="rId3" Type="http://schemas.openxmlformats.org/officeDocument/2006/relationships/hyperlink" Target="https://scifig.ai/go/sljb-prm" TargetMode="External"/><Relationship Id="rId4" Type="http://schemas.openxmlformats.org/officeDocument/2006/relationships/hyperlink" Target="https://scifig.ai/go/sljb-mo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paper is the subject of this talk — name it, and name the occasion.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scifig.ai/go/sljb-mor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What the figure plots, and what comparison it actually makes.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scifig.ai/go/sljb-prm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scifig.ai/go/sljb-mor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panel the paper's whole claim rests on.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scifig.ai/go/sljb-prm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scifig.ai/go/sljb-mor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Whether this is an independent test or the same data re-cut.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scifig.ai/go/sljb-prm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scifig.ai/go/sljb-mor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Each claim, its evidence, and how convinced you are by it.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scifig.ai/go/sljb-mor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What this paper does better than what came before it.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scifig.ai/go/sljb-mor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Limitations the authors state, and the ones they do not.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scifig.ai/go/sljb-mor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What changes if this holds, and what it means for your own work.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scifig.ai/go/sljb-prm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scifig.ai/go/sljb-mor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questions that open the discussion.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scifig.ai/go/sljb-mor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Full citations for the paper and the two it sits between.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scifig.ai/go/sljb-mor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A divider: everything after this is reference material, not the talk.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scifig.ai/go/sljb-mor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A working copy of the title slide — recolor the deck here, then delete this slide.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scifig.ai/go/sljb-mor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Ready-made assets — swap any of these straight into your slides.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scifig.ai/go/sljb-mor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Chart and workflow figures you can adapt to your own numbers.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scifig.ai/go/sljb-mor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Field-specific figures — every one of these was generated from a prompt.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scifig.ai/go/sljb-mor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One honest sentence on why this paper is worth the room's hour.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scifig.ai/go/sljb-mor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Where the summary ends and the critique begins.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scifig.ai/go/sljb-mor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Just enough field context to judge the claim that follows.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scifig.ai/go/sljb-prm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scifig.ai/go/sljb-mor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open question, and what evidence would settle it.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scifig.ai/go/sljb-mor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paper's claim in one sentence, in your own words.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scifig.ai/go/sljb-mor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study reduced to one diagram: cohorts, timepoints, readouts.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scifig.ai/go/sljb-mor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one methodological choice the whole conclusion rests on.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scifig.ai/go/sljb-prm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scifig.ai/go/sljb-mor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.jpg"/><Relationship Id="rId3" Type="http://schemas.openxmlformats.org/officeDocument/2006/relationships/hyperlink" Target="https://scifig.ai/go/sljb-fig" TargetMode="External"/><Relationship Id="rId4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jpg"/><Relationship Id="rId3" Type="http://schemas.openxmlformats.org/officeDocument/2006/relationships/hyperlink" Target="https://scifig.ai/go/sljb-fig" TargetMode="External"/><Relationship Id="rId4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jpg"/><Relationship Id="rId3" Type="http://schemas.openxmlformats.org/officeDocument/2006/relationships/hyperlink" Target="https://scifig.ai/go/sljb-fig" TargetMode="External"/><Relationship Id="rId4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sljb-qrs" TargetMode="External"/><Relationship Id="rId3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sljb-clr" TargetMode="External"/><Relationship Id="rId3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jpg"/><Relationship Id="rId3" Type="http://schemas.openxmlformats.org/officeDocument/2006/relationships/image" Target="../media/image8.jpg"/><Relationship Id="rId4" Type="http://schemas.openxmlformats.org/officeDocument/2006/relationships/image" Target="../media/image9.jpg"/><Relationship Id="rId5" Type="http://schemas.openxmlformats.org/officeDocument/2006/relationships/image" Target="../media/image10.jpg"/><Relationship Id="rId6" Type="http://schemas.openxmlformats.org/officeDocument/2006/relationships/image" Target="../media/image11.jpg"/><Relationship Id="rId7" Type="http://schemas.openxmlformats.org/officeDocument/2006/relationships/image" Target="../media/image12.jpg"/><Relationship Id="rId8" Type="http://schemas.openxmlformats.org/officeDocument/2006/relationships/image" Target="../media/image13.jpg"/><Relationship Id="rId9" Type="http://schemas.openxmlformats.org/officeDocument/2006/relationships/image" Target="../media/image14.jpg"/><Relationship Id="rId10" Type="http://schemas.openxmlformats.org/officeDocument/2006/relationships/hyperlink" Target="https://scifig.ai/go/sljb-ico" TargetMode="External"/><Relationship Id="rId11" Type="http://schemas.openxmlformats.org/officeDocument/2006/relationships/hyperlink" Target="https://scifig.ai/go/sljb-gen" TargetMode="External"/><Relationship Id="rId12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jpg"/><Relationship Id="rId3" Type="http://schemas.openxmlformats.org/officeDocument/2006/relationships/image" Target="../media/image16.jpg"/><Relationship Id="rId4" Type="http://schemas.openxmlformats.org/officeDocument/2006/relationships/image" Target="../media/image17.jpg"/><Relationship Id="rId5" Type="http://schemas.openxmlformats.org/officeDocument/2006/relationships/image" Target="../media/image18.jpg"/><Relationship Id="rId6" Type="http://schemas.openxmlformats.org/officeDocument/2006/relationships/image" Target="../media/image19.jpg"/><Relationship Id="rId7" Type="http://schemas.openxmlformats.org/officeDocument/2006/relationships/image" Target="../media/image20.jpg"/><Relationship Id="rId8" Type="http://schemas.openxmlformats.org/officeDocument/2006/relationships/hyperlink" Target="https://scifig.ai/go/sljb-tpl" TargetMode="External"/><Relationship Id="rId9" Type="http://schemas.openxmlformats.org/officeDocument/2006/relationships/hyperlink" Target="https://scifig.ai/go/sljb-gen" TargetMode="External"/><Relationship Id="rId10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jpg"/><Relationship Id="rId5" Type="http://schemas.openxmlformats.org/officeDocument/2006/relationships/image" Target="../media/image21.jpg"/><Relationship Id="rId6" Type="http://schemas.openxmlformats.org/officeDocument/2006/relationships/image" Target="../media/image5.jpg"/><Relationship Id="rId7" Type="http://schemas.openxmlformats.org/officeDocument/2006/relationships/image" Target="../media/image6.jpg"/><Relationship Id="rId8" Type="http://schemas.openxmlformats.org/officeDocument/2006/relationships/hyperlink" Target="https://scifig.ai/go/sljb-gal" TargetMode="External"/><Relationship Id="rId9" Type="http://schemas.openxmlformats.org/officeDocument/2006/relationships/hyperlink" Target="https://scifig.ai/go/sljb-gen" TargetMode="External"/><Relationship Id="rId10" Type="http://schemas.openxmlformats.org/officeDocument/2006/relationships/notesSlide" Target="../notesSlides/notesSlide2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jpg"/><Relationship Id="rId3" Type="http://schemas.openxmlformats.org/officeDocument/2006/relationships/hyperlink" Target="https://scifig.ai/go/sljb-fig" TargetMode="External"/><Relationship Id="rId4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s://scifig.ai/go/sljb-fig" TargetMode="External"/><Relationship Id="rId3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.jpg"/><Relationship Id="rId3" Type="http://schemas.openxmlformats.org/officeDocument/2006/relationships/hyperlink" Target="https://scifig.ai/go/sljb-fig" TargetMode="Externa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4" name="cover-bg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cover-band"/>
          <p:cNvSpPr/>
          <p:nvPr/>
        </p:nvSpPr>
        <p:spPr>
          <a:xfrm>
            <a:off x="0" y="5687568"/>
            <a:ext cx="12191695" cy="117043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logo-institution"/>
          <p:cNvSpPr>
            <a:spLocks noGrp="1"/>
          </p:cNvSpPr>
          <p:nvPr>
            <p:ph type="pic" idx="1"/>
          </p:nvPr>
        </p:nvSpPr>
        <p:spPr>
          <a:xfrm>
            <a:off x="566928" y="548640"/>
            <a:ext cx="713232" cy="713232"/>
          </a:xfrm>
        </p:spPr>
        <p:txBody>
          <a:bodyPr/>
          <a:p/>
        </p:txBody>
      </p:sp>
      <p:sp>
        <p:nvSpPr>
          <p:cNvPr id="6" name="institution-name"/>
          <p:cNvSpPr txBox="1"/>
          <p:nvPr/>
        </p:nvSpPr>
        <p:spPr>
          <a:xfrm>
            <a:off x="1481328" y="722376"/>
            <a:ext cx="314248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FFFFFF"/>
                </a:solidFill>
                <a:latin typeface="Arial"/>
              </a:rPr>
              <a:t>Name of Institution or University</a:t>
            </a:r>
          </a:p>
        </p:txBody>
      </p:sp>
      <p:sp>
        <p:nvSpPr>
          <p:cNvPr id="7" name="cover-title"/>
          <p:cNvSpPr txBox="1"/>
          <p:nvPr/>
        </p:nvSpPr>
        <p:spPr>
          <a:xfrm>
            <a:off x="566928" y="1417320"/>
            <a:ext cx="10783519" cy="4087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4000" b="1">
                <a:solidFill>
                  <a:srgbClr val="FFFFFF"/>
                </a:solidFill>
                <a:latin typeface="Arial"/>
              </a:rPr>
              <a:t>Journal Club: CD19 Antigen Escape After CAR-T Therapy in Relapsed Large B-Cell Lymphoma</a:t>
            </a:r>
          </a:p>
        </p:txBody>
      </p:sp>
      <p:sp>
        <p:nvSpPr>
          <p:cNvPr id="8" name="cover-f00"/>
          <p:cNvSpPr txBox="1"/>
          <p:nvPr/>
        </p:nvSpPr>
        <p:spPr>
          <a:xfrm>
            <a:off x="566928" y="5870448"/>
            <a:ext cx="5414619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Your name here</a:t>
            </a:r>
          </a:p>
        </p:txBody>
      </p:sp>
      <p:sp>
        <p:nvSpPr>
          <p:cNvPr id="9" name="cover-f01"/>
          <p:cNvSpPr txBox="1"/>
          <p:nvPr/>
        </p:nvSpPr>
        <p:spPr>
          <a:xfrm>
            <a:off x="566928" y="6254496"/>
            <a:ext cx="5414619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FFFFFF"/>
                </a:solidFill>
                <a:latin typeface="Arial"/>
              </a:rPr>
              <a:t>Your title or role here</a:t>
            </a:r>
          </a:p>
        </p:txBody>
      </p:sp>
      <p:sp>
        <p:nvSpPr>
          <p:cNvPr id="10" name="cover-f10"/>
          <p:cNvSpPr txBox="1"/>
          <p:nvPr/>
        </p:nvSpPr>
        <p:spPr>
          <a:xfrm>
            <a:off x="6210147" y="5870448"/>
            <a:ext cx="5414619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Journal club, lab or course</a:t>
            </a:r>
          </a:p>
        </p:txBody>
      </p:sp>
      <p:sp>
        <p:nvSpPr>
          <p:cNvPr id="11" name="cover-f11"/>
          <p:cNvSpPr txBox="1"/>
          <p:nvPr/>
        </p:nvSpPr>
        <p:spPr>
          <a:xfrm>
            <a:off x="6210147" y="6254496"/>
            <a:ext cx="5414619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FFFFFF"/>
                </a:solidFill>
                <a:latin typeface="Arial"/>
              </a:rPr>
              <a:t>Date of session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III  ·  METHODS AND KEY FIGURES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Figure 1 — What It Shows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1591055"/>
            <a:ext cx="5300319" cy="45171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Say what is on each axis and what one data point represents before you say what the figure means.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Name the comparison the figure is actually making. For example, "Relapsed versus remission, not treated versus untreated."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Check whether the effect is as large as the layout makes it look — </a:t>
            </a:r>
            <a:r>
              <a:rPr sz="2000" b="1">
                <a:solidFill>
                  <a:schemeClr val="accent1"/>
                </a:solidFill>
                <a:latin typeface="Arial"/>
              </a:rPr>
              <a:t>a truncated axis</a:t>
            </a:r>
            <a:r>
              <a:rPr sz="2000" b="0">
                <a:solidFill>
                  <a:srgbClr val="1A1A1A"/>
                </a:solidFill>
                <a:latin typeface="Arial"/>
              </a:rPr>
              <a:t> is the most common way a panel oversells.</a:t>
            </a:r>
          </a:p>
        </p:txBody>
      </p:sp>
      <p:sp>
        <p:nvSpPr>
          <p:cNvPr id="5" name="figure-plate"/>
          <p:cNvSpPr/>
          <p:nvPr/>
        </p:nvSpPr>
        <p:spPr>
          <a:xfrm>
            <a:off x="6196431" y="1463039"/>
            <a:ext cx="5556351" cy="3214272"/>
          </a:xfrm>
          <a:prstGeom prst="rect">
            <a:avLst/>
          </a:prstGeom>
          <a:solidFill>
            <a:schemeClr val="accent1">
              <a:lumMod val="8000"/>
              <a:lumOff val="9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pic>
        <p:nvPicPr>
          <p:cNvPr id="6" name="figure" descr="car-construct-5-component-anatom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1591055"/>
            <a:ext cx="5300319" cy="2958240"/>
          </a:xfrm>
          <a:prstGeom prst="rect">
            <a:avLst/>
          </a:prstGeom>
        </p:spPr>
      </p:pic>
      <p:sp>
        <p:nvSpPr>
          <p:cNvPr id="7" name="fig-cta-generate"/>
          <p:cNvSpPr txBox="1"/>
          <p:nvPr/>
        </p:nvSpPr>
        <p:spPr>
          <a:xfrm>
            <a:off x="6324447" y="4713888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Need a diagram like this? Describe it and create one in seconds at </a:t>
            </a:r>
            <a:r>
              <a:rPr sz="1100" b="0">
                <a:latin typeface="Arial"/>
                <a:hlinkClick r:id="rId3"/>
              </a:rPr>
              <a:t>SciFig</a:t>
            </a:r>
            <a:r>
              <a:rPr sz="11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III  ·  METHODS AND KEY FIGURES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Figure 2 — The Central Evidence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1591055"/>
            <a:ext cx="5300319" cy="45171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This is the figure the paper's claim rests on — give it the most time.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Ask the counterfactual out loud: "</a:t>
            </a:r>
            <a:r>
              <a:rPr sz="2000" b="1">
                <a:solidFill>
                  <a:schemeClr val="accent1"/>
                </a:solidFill>
                <a:latin typeface="Arial"/>
              </a:rPr>
              <a:t>What would this panel look like if the authors were wrong?</a:t>
            </a:r>
            <a:r>
              <a:rPr sz="2000" b="0">
                <a:solidFill>
                  <a:srgbClr val="1A1A1A"/>
                </a:solidFill>
                <a:latin typeface="Arial"/>
              </a:rPr>
              <a:t>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Check the sample size in each group against the legend. For example, "n = 11 in the CD19-negative arm, which is where the confidence interval widens."</a:t>
            </a:r>
          </a:p>
        </p:txBody>
      </p:sp>
      <p:sp>
        <p:nvSpPr>
          <p:cNvPr id="5" name="figure-plate"/>
          <p:cNvSpPr/>
          <p:nvPr/>
        </p:nvSpPr>
        <p:spPr>
          <a:xfrm>
            <a:off x="6196431" y="1463039"/>
            <a:ext cx="5556351" cy="3900001"/>
          </a:xfrm>
          <a:prstGeom prst="rect">
            <a:avLst/>
          </a:prstGeom>
          <a:solidFill>
            <a:schemeClr val="accent1">
              <a:lumMod val="8000"/>
              <a:lumOff val="9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pic>
        <p:nvPicPr>
          <p:cNvPr id="6" name="figure" descr="chart-bar-fores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1591055"/>
            <a:ext cx="5300319" cy="3643969"/>
          </a:xfrm>
          <a:prstGeom prst="rect">
            <a:avLst/>
          </a:prstGeom>
        </p:spPr>
      </p:pic>
      <p:sp>
        <p:nvSpPr>
          <p:cNvPr id="7" name="fig-cta-caption"/>
          <p:cNvSpPr txBox="1"/>
          <p:nvPr/>
        </p:nvSpPr>
        <p:spPr>
          <a:xfrm>
            <a:off x="6324447" y="5399617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Describe this figure in one line: what is plotted, and what it shows.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III  ·  METHODS AND KEY FIGURES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Figure 3 — The Supporting Result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1591055"/>
            <a:ext cx="5300319" cy="45171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this adds beyond Figure 2 — and whether it is an independent test or </a:t>
            </a:r>
            <a:r>
              <a:rPr sz="2000" b="1">
                <a:solidFill>
                  <a:schemeClr val="accent1"/>
                </a:solidFill>
                <a:latin typeface="Arial"/>
              </a:rPr>
              <a:t>the same data re-cut</a:t>
            </a:r>
            <a:r>
              <a:rPr sz="2000" b="0">
                <a:solidFill>
                  <a:srgbClr val="1A1A1A"/>
                </a:solidFill>
                <a:latin typeface="Arial"/>
              </a:rPr>
              <a:t>.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Note any panel that appears only in the supplement, and ask why. For example, "The negative control cohort is supplementary only."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Supporting figures are where re-analyzed data usually hides.</a:t>
            </a:r>
          </a:p>
        </p:txBody>
      </p:sp>
      <p:sp>
        <p:nvSpPr>
          <p:cNvPr id="5" name="figure-plate"/>
          <p:cNvSpPr/>
          <p:nvPr/>
        </p:nvSpPr>
        <p:spPr>
          <a:xfrm>
            <a:off x="6196431" y="1463039"/>
            <a:ext cx="5556351" cy="3214272"/>
          </a:xfrm>
          <a:prstGeom prst="rect">
            <a:avLst/>
          </a:prstGeom>
          <a:solidFill>
            <a:schemeClr val="accent1">
              <a:lumMod val="8000"/>
              <a:lumOff val="9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pic>
        <p:nvPicPr>
          <p:cNvPr id="6" name="figure" descr="car-t-clinical-trial-schema-dlbc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1591055"/>
            <a:ext cx="5300319" cy="2958240"/>
          </a:xfrm>
          <a:prstGeom prst="rect">
            <a:avLst/>
          </a:prstGeom>
        </p:spPr>
      </p:pic>
      <p:sp>
        <p:nvSpPr>
          <p:cNvPr id="7" name="fig-cta-generate"/>
          <p:cNvSpPr txBox="1"/>
          <p:nvPr/>
        </p:nvSpPr>
        <p:spPr>
          <a:xfrm>
            <a:off x="6324447" y="4713888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Need a diagram like this? Describe it and create one in seconds at </a:t>
            </a:r>
            <a:r>
              <a:rPr sz="1100" b="0">
                <a:latin typeface="Arial"/>
                <a:hlinkClick r:id="rId3"/>
              </a:rPr>
              <a:t>SciFig</a:t>
            </a:r>
            <a:r>
              <a:rPr sz="11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IV  ·  STRENGTHS AND LIMITATIONS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Key Findings</a:t>
            </a:r>
          </a:p>
        </p:txBody>
      </p:sp>
      <p:graphicFrame>
        <p:nvGraphicFramePr>
          <p:cNvPr id="4" name="summary-table"/>
          <p:cNvGraphicFramePr>
            <a:graphicFrameLocks noGrp="1"/>
          </p:cNvGraphicFramePr>
          <p:nvPr/>
        </p:nvGraphicFramePr>
        <p:xfrm>
          <a:off x="566928" y="1700784"/>
          <a:ext cx="11057839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85946"/>
                <a:gridCol w="3685946"/>
                <a:gridCol w="3685947"/>
              </a:tblGrid>
              <a:tr h="804672">
                <a:tc>
                  <a:txBody>
                    <a:bodyPr/>
                    <a:lstStyle/>
                    <a:p>
                      <a:pPr algn="l"/>
                      <a:r>
                        <a:rPr sz="1800" b="1">
                          <a:solidFill>
                            <a:schemeClr val="accent1"/>
                          </a:solidFill>
                          <a:latin typeface="Arial"/>
                        </a:rPr>
                        <a:t>Claim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1">
                          <a:solidFill>
                            <a:schemeClr val="accent1"/>
                          </a:solidFill>
                          <a:latin typeface="Arial"/>
                        </a:rPr>
                        <a:t>Evidence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1">
                          <a:solidFill>
                            <a:schemeClr val="accent1"/>
                          </a:solidFill>
                          <a:latin typeface="Arial"/>
                        </a:rPr>
                        <a:t>How convinced are we</a:t>
                      </a:r>
                    </a:p>
                  </a:txBody>
                  <a:tcPr marL="109728" marR="109728" anchor="ctr">
                    <a:noFill/>
                  </a:tcPr>
                </a:tc>
              </a:tr>
              <a:tr h="804672"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Late relapse is CD19-negative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Figure 2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Convinced</a:t>
                      </a:r>
                    </a:p>
                  </a:txBody>
                  <a:tcPr marL="109728" marR="109728" anchor="ctr">
                    <a:noFill/>
                  </a:tcPr>
                </a:tc>
              </a:tr>
              <a:tr h="804672"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Antigen loss precedes exhaustion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Figure 3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Partly</a:t>
                      </a:r>
                    </a:p>
                  </a:txBody>
                  <a:tcPr marL="109728" marR="109728" anchor="ctr">
                    <a:noFill/>
                  </a:tcPr>
                </a:tc>
              </a:tr>
              <a:tr h="804672"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Mechanism is splice-variant driven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Supplement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Not yet</a:t>
                      </a:r>
                    </a:p>
                  </a:txBody>
                  <a:tcPr marL="109728" marR="109728" anchor="ctr">
                    <a:noFill/>
                  </a:tcPr>
                </a:tc>
              </a:tr>
              <a:tr h="804672"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Effect holds across prior lines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Table S2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Unclear</a:t>
                      </a:r>
                    </a:p>
                  </a:txBody>
                  <a:tcPr marL="109728" marR="109728" anchor="ctr">
                    <a:noFill/>
                  </a:tcPr>
                </a:tc>
              </a:tr>
            </a:tbl>
          </a:graphicData>
        </a:graphic>
      </p:graphicFrame>
      <p:sp>
        <p:nvSpPr>
          <p:cNvPr id="5" name="table-rule-0"/>
          <p:cNvSpPr/>
          <p:nvPr/>
        </p:nvSpPr>
        <p:spPr>
          <a:xfrm>
            <a:off x="566928" y="2505456"/>
            <a:ext cx="11057839" cy="182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able-rule-1"/>
          <p:cNvSpPr/>
          <p:nvPr/>
        </p:nvSpPr>
        <p:spPr>
          <a:xfrm>
            <a:off x="566928" y="3310128"/>
            <a:ext cx="11057839" cy="73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table-rule-2"/>
          <p:cNvSpPr/>
          <p:nvPr/>
        </p:nvSpPr>
        <p:spPr>
          <a:xfrm>
            <a:off x="566928" y="4114800"/>
            <a:ext cx="11057839" cy="73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table-rule-3"/>
          <p:cNvSpPr/>
          <p:nvPr/>
        </p:nvSpPr>
        <p:spPr>
          <a:xfrm>
            <a:off x="566928" y="4919472"/>
            <a:ext cx="11057839" cy="73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able-rule-4"/>
          <p:cNvSpPr/>
          <p:nvPr/>
        </p:nvSpPr>
        <p:spPr>
          <a:xfrm>
            <a:off x="566928" y="5724144"/>
            <a:ext cx="11057839" cy="73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IV  ·  STRENGTHS AND LIMITATIONS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What the Paper Does Well</a:t>
            </a:r>
          </a:p>
        </p:txBody>
      </p:sp>
      <p:sp>
        <p:nvSpPr>
          <p:cNvPr id="4" name="num-0"/>
          <p:cNvSpPr/>
          <p:nvPr/>
        </p:nvSpPr>
        <p:spPr>
          <a:xfrm>
            <a:off x="566928" y="1618487"/>
            <a:ext cx="402336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num-t-0"/>
          <p:cNvSpPr txBox="1"/>
          <p:nvPr/>
        </p:nvSpPr>
        <p:spPr>
          <a:xfrm>
            <a:off x="566928" y="1673351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6" name="row-0"/>
          <p:cNvSpPr txBox="1"/>
          <p:nvPr/>
        </p:nvSpPr>
        <p:spPr>
          <a:xfrm>
            <a:off x="1225295" y="1591055"/>
            <a:ext cx="10399471" cy="13594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this does better than what came before. For example, "It is the first cohort with </a:t>
            </a:r>
            <a:r>
              <a:rPr sz="2000" b="1">
                <a:solidFill>
                  <a:schemeClr val="accent1"/>
                </a:solidFill>
                <a:latin typeface="Arial"/>
              </a:rPr>
              <a:t>paired pre- and post-relapse biopsies</a:t>
            </a:r>
            <a:r>
              <a:rPr sz="2000" b="0">
                <a:solidFill>
                  <a:srgbClr val="1A1A1A"/>
                </a:solidFill>
                <a:latin typeface="Arial"/>
              </a:rPr>
              <a:t>."</a:t>
            </a:r>
          </a:p>
        </p:txBody>
      </p:sp>
      <p:sp>
        <p:nvSpPr>
          <p:cNvPr id="7" name="num-1"/>
          <p:cNvSpPr/>
          <p:nvPr/>
        </p:nvSpPr>
        <p:spPr>
          <a:xfrm>
            <a:off x="566928" y="3124199"/>
            <a:ext cx="402336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num-t-1"/>
          <p:cNvSpPr txBox="1"/>
          <p:nvPr/>
        </p:nvSpPr>
        <p:spPr>
          <a:xfrm>
            <a:off x="566928" y="3179063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9" name="row-1"/>
          <p:cNvSpPr txBox="1"/>
          <p:nvPr/>
        </p:nvSpPr>
        <p:spPr>
          <a:xfrm>
            <a:off x="1225295" y="3096767"/>
            <a:ext cx="10399471" cy="13594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The control that makes the result credible. For example, "Remission patients sampled at the matched timepoint."</a:t>
            </a:r>
          </a:p>
        </p:txBody>
      </p:sp>
      <p:sp>
        <p:nvSpPr>
          <p:cNvPr id="10" name="num-2"/>
          <p:cNvSpPr/>
          <p:nvPr/>
        </p:nvSpPr>
        <p:spPr>
          <a:xfrm>
            <a:off x="566928" y="4629912"/>
            <a:ext cx="402336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num-t-2"/>
          <p:cNvSpPr txBox="1"/>
          <p:nvPr/>
        </p:nvSpPr>
        <p:spPr>
          <a:xfrm>
            <a:off x="566928" y="4684776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12" name="row-2"/>
          <p:cNvSpPr txBox="1"/>
          <p:nvPr/>
        </p:nvSpPr>
        <p:spPr>
          <a:xfrm>
            <a:off x="1225295" y="4602480"/>
            <a:ext cx="10399471" cy="13594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the authors made available. For example, "Flow gating strategy and analysis code are both in the supplement."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IV  ·  STRENGTHS AND LIMITATIONS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Limitations and Critique</a:t>
            </a:r>
          </a:p>
        </p:txBody>
      </p:sp>
      <p:sp>
        <p:nvSpPr>
          <p:cNvPr id="4" name="col-head-0"/>
          <p:cNvSpPr/>
          <p:nvPr/>
        </p:nvSpPr>
        <p:spPr>
          <a:xfrm>
            <a:off x="566928" y="1591055"/>
            <a:ext cx="5254599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col-title-0"/>
          <p:cNvSpPr txBox="1"/>
          <p:nvPr/>
        </p:nvSpPr>
        <p:spPr>
          <a:xfrm>
            <a:off x="749808" y="1664207"/>
            <a:ext cx="4888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rgbClr val="FFFFFF"/>
                </a:solidFill>
                <a:latin typeface="Arial"/>
              </a:rPr>
              <a:t>What the authors acknowledge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566928" y="2203703"/>
            <a:ext cx="5254599" cy="390448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Single-center cohort of 84 patients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Follow-up shorter than the late-relapse window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Flow sensitivity near the detection floor</a:t>
            </a:r>
          </a:p>
        </p:txBody>
      </p:sp>
      <p:sp>
        <p:nvSpPr>
          <p:cNvPr id="7" name="col-head-1"/>
          <p:cNvSpPr/>
          <p:nvPr/>
        </p:nvSpPr>
        <p:spPr>
          <a:xfrm>
            <a:off x="6370167" y="1591055"/>
            <a:ext cx="5254599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col-title-1"/>
          <p:cNvSpPr txBox="1"/>
          <p:nvPr/>
        </p:nvSpPr>
        <p:spPr>
          <a:xfrm>
            <a:off x="6553047" y="1664207"/>
            <a:ext cx="4888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rgbClr val="FFFFFF"/>
                </a:solidFill>
                <a:latin typeface="Arial"/>
              </a:rPr>
              <a:t>What we would add</a:t>
            </a:r>
          </a:p>
        </p:txBody>
      </p:sp>
      <p:sp>
        <p:nvSpPr>
          <p:cNvPr id="9" name="body"/>
          <p:cNvSpPr txBox="1"/>
          <p:nvPr/>
        </p:nvSpPr>
        <p:spPr>
          <a:xfrm>
            <a:off x="6370167" y="2203703"/>
            <a:ext cx="5254599" cy="390448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The comparison group may not be matched for prior lines of therapy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1">
                <a:solidFill>
                  <a:schemeClr val="accent1"/>
                </a:solidFill>
                <a:latin typeface="Arial"/>
              </a:rPr>
              <a:t>Exhaustion is not directly measured</a:t>
            </a:r>
            <a:r>
              <a:rPr sz="2000" b="0">
                <a:solidFill>
                  <a:srgbClr val="1A1A1A"/>
                </a:solidFill>
                <a:latin typeface="Arial"/>
              </a:rPr>
              <a:t> — it is inferred by exclusion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The abstract states a mechanism the data only suggests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V  ·  WHAT IT MEANS FOR US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Implications for the Field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1591055"/>
            <a:ext cx="5300319" cy="45171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changes if this holds up.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Antigen screening at relapse</a:t>
            </a:r>
            <a:r>
              <a:rPr sz="2000" b="0">
                <a:solidFill>
                  <a:srgbClr val="1A1A1A"/>
                </a:solidFill>
                <a:latin typeface="Arial"/>
              </a:rPr>
              <a:t> becomes routine rather than optional."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What it means for our own experiments. For example, "We should be genotyping the relapse samples we already have banked."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What would have to be shown before we act on it. For example, "Replication in a multi-center cohort."</a:t>
            </a:r>
          </a:p>
        </p:txBody>
      </p:sp>
      <p:sp>
        <p:nvSpPr>
          <p:cNvPr id="5" name="figure-plate"/>
          <p:cNvSpPr/>
          <p:nvPr/>
        </p:nvSpPr>
        <p:spPr>
          <a:xfrm>
            <a:off x="6196431" y="1463039"/>
            <a:ext cx="5556351" cy="3214272"/>
          </a:xfrm>
          <a:prstGeom prst="rect">
            <a:avLst/>
          </a:prstGeom>
          <a:solidFill>
            <a:schemeClr val="accent1">
              <a:lumMod val="8000"/>
              <a:lumOff val="9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pic>
        <p:nvPicPr>
          <p:cNvPr id="6" name="figure" descr="four-generations-car-construct-comparis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1591055"/>
            <a:ext cx="5300319" cy="2958240"/>
          </a:xfrm>
          <a:prstGeom prst="rect">
            <a:avLst/>
          </a:prstGeom>
        </p:spPr>
      </p:pic>
      <p:sp>
        <p:nvSpPr>
          <p:cNvPr id="7" name="fig-cta-generate"/>
          <p:cNvSpPr txBox="1"/>
          <p:nvPr/>
        </p:nvSpPr>
        <p:spPr>
          <a:xfrm>
            <a:off x="6324447" y="4713888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Need a diagram like this? Describe it and create one in seconds at </a:t>
            </a:r>
            <a:r>
              <a:rPr sz="1100" b="0">
                <a:latin typeface="Arial"/>
                <a:hlinkClick r:id="rId3"/>
              </a:rPr>
              <a:t>SciFig</a:t>
            </a:r>
            <a:r>
              <a:rPr sz="11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V  ·  WHAT IT MEANS FOR US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Discussion Prompts</a:t>
            </a:r>
          </a:p>
        </p:txBody>
      </p:sp>
      <p:sp>
        <p:nvSpPr>
          <p:cNvPr id="4" name="num-0"/>
          <p:cNvSpPr/>
          <p:nvPr/>
        </p:nvSpPr>
        <p:spPr>
          <a:xfrm>
            <a:off x="566928" y="1618487"/>
            <a:ext cx="402336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num-t-0"/>
          <p:cNvSpPr txBox="1"/>
          <p:nvPr/>
        </p:nvSpPr>
        <p:spPr>
          <a:xfrm>
            <a:off x="566928" y="1673351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6" name="row-0"/>
          <p:cNvSpPr txBox="1"/>
          <p:nvPr/>
        </p:nvSpPr>
        <p:spPr>
          <a:xfrm>
            <a:off x="1225295" y="1591055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Would you have drawn the same conclusion from Figure 2?</a:t>
            </a:r>
          </a:p>
        </p:txBody>
      </p:sp>
      <p:sp>
        <p:nvSpPr>
          <p:cNvPr id="7" name="num-1"/>
          <p:cNvSpPr/>
          <p:nvPr/>
        </p:nvSpPr>
        <p:spPr>
          <a:xfrm>
            <a:off x="566928" y="2747771"/>
            <a:ext cx="402336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num-t-1"/>
          <p:cNvSpPr txBox="1"/>
          <p:nvPr/>
        </p:nvSpPr>
        <p:spPr>
          <a:xfrm>
            <a:off x="566928" y="2802635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9" name="row-1"/>
          <p:cNvSpPr txBox="1"/>
          <p:nvPr/>
        </p:nvSpPr>
        <p:spPr>
          <a:xfrm>
            <a:off x="1225295" y="2720339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single experiment would most strengthen this paper?</a:t>
            </a:r>
          </a:p>
        </p:txBody>
      </p:sp>
      <p:sp>
        <p:nvSpPr>
          <p:cNvPr id="10" name="num-2"/>
          <p:cNvSpPr/>
          <p:nvPr/>
        </p:nvSpPr>
        <p:spPr>
          <a:xfrm>
            <a:off x="566928" y="3877055"/>
            <a:ext cx="402336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num-t-2"/>
          <p:cNvSpPr txBox="1"/>
          <p:nvPr/>
        </p:nvSpPr>
        <p:spPr>
          <a:xfrm>
            <a:off x="566928" y="3931919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12" name="row-2"/>
          <p:cNvSpPr txBox="1"/>
          <p:nvPr/>
        </p:nvSpPr>
        <p:spPr>
          <a:xfrm>
            <a:off x="1225295" y="3849623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Does this change how we interpret our own recent result?</a:t>
            </a:r>
          </a:p>
        </p:txBody>
      </p:sp>
      <p:sp>
        <p:nvSpPr>
          <p:cNvPr id="13" name="num-3"/>
          <p:cNvSpPr/>
          <p:nvPr/>
        </p:nvSpPr>
        <p:spPr>
          <a:xfrm>
            <a:off x="566928" y="5006340"/>
            <a:ext cx="402336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" name="num-t-3"/>
          <p:cNvSpPr txBox="1"/>
          <p:nvPr/>
        </p:nvSpPr>
        <p:spPr>
          <a:xfrm>
            <a:off x="566928" y="5061203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4</a:t>
            </a:r>
          </a:p>
        </p:txBody>
      </p:sp>
      <p:sp>
        <p:nvSpPr>
          <p:cNvPr id="15" name="row-3"/>
          <p:cNvSpPr txBox="1"/>
          <p:nvPr/>
        </p:nvSpPr>
        <p:spPr>
          <a:xfrm>
            <a:off x="1225295" y="4978907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Would you cite this as </a:t>
            </a:r>
            <a:r>
              <a:rPr sz="2000" b="1">
                <a:solidFill>
                  <a:schemeClr val="accent1"/>
                </a:solidFill>
                <a:latin typeface="Arial"/>
              </a:rPr>
              <a:t>evidence</a:t>
            </a:r>
            <a:r>
              <a:rPr sz="2000" b="0">
                <a:solidFill>
                  <a:srgbClr val="1A1A1A"/>
                </a:solidFill>
                <a:latin typeface="Arial"/>
              </a:rPr>
              <a:t>, or as background?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4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References and Paper Link</a:t>
            </a:r>
          </a:p>
        </p:txBody>
      </p:sp>
      <p:sp>
        <p:nvSpPr>
          <p:cNvPr id="5" name="body"/>
          <p:cNvSpPr txBox="1"/>
          <p:nvPr/>
        </p:nvSpPr>
        <p:spPr>
          <a:xfrm>
            <a:off x="566928" y="1591055"/>
            <a:ext cx="6120079" cy="4169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1A1A1A"/>
                </a:solidFill>
                <a:latin typeface="Arial"/>
              </a:rPr>
              <a:t>1.  The paper under discussion — Author, A. A., et al. (Year). Title of the article. Title of the Journal, volume(issue), pages. https://doi.org/10.0000/example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2.  The prior study it builds on — Author, B. B., &amp; Author, C. C. (Year). Title of the article. Title of the Journal, volume(issue), pages. https://doi.org/10.0000/example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3.  The paper whose conclusion it contradicts — Author, D. D., et al. (Year). Title of the article. Title of the Journal, volume(issue), pages. https://doi.org/10.0000/example</a:t>
            </a:r>
          </a:p>
        </p:txBody>
      </p:sp>
      <p:sp>
        <p:nvSpPr>
          <p:cNvPr id="3" name="qr-slot"/>
          <p:cNvSpPr>
            <a:spLocks noGrp="1"/>
          </p:cNvSpPr>
          <p:nvPr>
            <p:ph type="pic" idx="1"/>
          </p:nvPr>
        </p:nvSpPr>
        <p:spPr>
          <a:xfrm>
            <a:off x="7144207" y="1591055"/>
            <a:ext cx="1051560" cy="1051560"/>
          </a:xfrm>
        </p:spPr>
        <p:txBody>
          <a:bodyPr/>
          <a:p/>
        </p:txBody>
      </p:sp>
      <p:sp>
        <p:nvSpPr>
          <p:cNvPr id="6" name="qr-hint"/>
          <p:cNvSpPr txBox="1"/>
          <p:nvPr/>
        </p:nvSpPr>
        <p:spPr>
          <a:xfrm>
            <a:off x="8332927" y="1591055"/>
            <a:ext cx="3291840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QR code to the paper's DOI, supplementary data or your notes</a:t>
            </a:r>
          </a:p>
        </p:txBody>
      </p:sp>
      <p:sp>
        <p:nvSpPr>
          <p:cNvPr id="7" name="qr-cta"/>
          <p:cNvSpPr txBox="1"/>
          <p:nvPr/>
        </p:nvSpPr>
        <p:spPr>
          <a:xfrm>
            <a:off x="8332927" y="2194560"/>
            <a:ext cx="32918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latin typeface="Arial"/>
                <a:hlinkClick r:id="rId2"/>
              </a:rPr>
              <a:t>Make a QR code free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divider-bg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page-title"/>
          <p:cNvSpPr txBox="1"/>
          <p:nvPr/>
        </p:nvSpPr>
        <p:spPr>
          <a:xfrm>
            <a:off x="566928" y="2697480"/>
            <a:ext cx="9777679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000" b="1">
                <a:solidFill>
                  <a:srgbClr val="FFFFFF"/>
                </a:solidFill>
                <a:latin typeface="Arial"/>
              </a:rPr>
              <a:t>Supplementary Resources</a:t>
            </a:r>
          </a:p>
        </p:txBody>
      </p:sp>
      <p:sp>
        <p:nvSpPr>
          <p:cNvPr id="4" name="divider-lead"/>
          <p:cNvSpPr txBox="1"/>
          <p:nvPr/>
        </p:nvSpPr>
        <p:spPr>
          <a:xfrm>
            <a:off x="566928" y="3749039"/>
            <a:ext cx="9411919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2400" b="0">
                <a:solidFill>
                  <a:srgbClr val="FFFFFF"/>
                </a:solidFill>
                <a:latin typeface="Arial"/>
              </a:rPr>
              <a:t>The next slides hold ready-made figures and icons you can drop straight into this deck — and a link to the rest.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4" name="cover-bg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4A25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cover-band"/>
          <p:cNvSpPr/>
          <p:nvPr/>
        </p:nvSpPr>
        <p:spPr>
          <a:xfrm>
            <a:off x="0" y="5687568"/>
            <a:ext cx="12191695" cy="1170432"/>
          </a:xfrm>
          <a:prstGeom prst="rect">
            <a:avLst/>
          </a:prstGeom>
          <a:solidFill>
            <a:srgbClr val="381C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logo-institution"/>
          <p:cNvSpPr>
            <a:spLocks noGrp="1"/>
          </p:cNvSpPr>
          <p:nvPr>
            <p:ph type="pic" idx="1"/>
          </p:nvPr>
        </p:nvSpPr>
        <p:spPr>
          <a:xfrm>
            <a:off x="566928" y="548640"/>
            <a:ext cx="713232" cy="713232"/>
          </a:xfrm>
        </p:spPr>
        <p:txBody>
          <a:bodyPr/>
          <a:p/>
        </p:txBody>
      </p:sp>
      <p:sp>
        <p:nvSpPr>
          <p:cNvPr id="6" name="institution-name"/>
          <p:cNvSpPr txBox="1"/>
          <p:nvPr/>
        </p:nvSpPr>
        <p:spPr>
          <a:xfrm>
            <a:off x="1481328" y="722376"/>
            <a:ext cx="314248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FFFFFF"/>
                </a:solidFill>
                <a:latin typeface="Arial"/>
              </a:rPr>
              <a:t>Name of Institution or University</a:t>
            </a:r>
          </a:p>
        </p:txBody>
      </p:sp>
      <p:sp>
        <p:nvSpPr>
          <p:cNvPr id="7" name="cover-title"/>
          <p:cNvSpPr txBox="1"/>
          <p:nvPr/>
        </p:nvSpPr>
        <p:spPr>
          <a:xfrm>
            <a:off x="566928" y="1417320"/>
            <a:ext cx="6565392" cy="4087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4000" b="1">
                <a:solidFill>
                  <a:srgbClr val="FFFFFF"/>
                </a:solidFill>
                <a:latin typeface="Arial"/>
              </a:rPr>
              <a:t>Journal Club: CD19 Antigen Escape After CAR-T Therapy in Relapsed Large B-Cell Lymphoma</a:t>
            </a:r>
          </a:p>
        </p:txBody>
      </p:sp>
      <p:sp>
        <p:nvSpPr>
          <p:cNvPr id="8" name="cover-f00"/>
          <p:cNvSpPr txBox="1"/>
          <p:nvPr/>
        </p:nvSpPr>
        <p:spPr>
          <a:xfrm>
            <a:off x="566928" y="5870448"/>
            <a:ext cx="3305556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Your name here</a:t>
            </a:r>
          </a:p>
        </p:txBody>
      </p:sp>
      <p:sp>
        <p:nvSpPr>
          <p:cNvPr id="9" name="cover-f01"/>
          <p:cNvSpPr txBox="1"/>
          <p:nvPr/>
        </p:nvSpPr>
        <p:spPr>
          <a:xfrm>
            <a:off x="566928" y="6254496"/>
            <a:ext cx="3305556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FFFFFF"/>
                </a:solidFill>
                <a:latin typeface="Arial"/>
              </a:rPr>
              <a:t>Your title or role here</a:t>
            </a:r>
          </a:p>
        </p:txBody>
      </p:sp>
      <p:sp>
        <p:nvSpPr>
          <p:cNvPr id="10" name="cover-f10"/>
          <p:cNvSpPr txBox="1"/>
          <p:nvPr/>
        </p:nvSpPr>
        <p:spPr>
          <a:xfrm>
            <a:off x="4101083" y="5870448"/>
            <a:ext cx="3305556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Journal club, lab or course</a:t>
            </a:r>
          </a:p>
        </p:txBody>
      </p:sp>
      <p:sp>
        <p:nvSpPr>
          <p:cNvPr id="11" name="cover-f11"/>
          <p:cNvSpPr txBox="1"/>
          <p:nvPr/>
        </p:nvSpPr>
        <p:spPr>
          <a:xfrm>
            <a:off x="4101083" y="6254496"/>
            <a:ext cx="3305556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FFFFFF"/>
                </a:solidFill>
                <a:latin typeface="Arial"/>
              </a:rPr>
              <a:t>Date of session</a:t>
            </a:r>
          </a:p>
        </p:txBody>
      </p:sp>
      <p:sp>
        <p:nvSpPr>
          <p:cNvPr id="12" name="recolor-card"/>
          <p:cNvSpPr/>
          <p:nvPr/>
        </p:nvSpPr>
        <p:spPr>
          <a:xfrm>
            <a:off x="7680960" y="1051560"/>
            <a:ext cx="3950208" cy="4572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recolor-tip"/>
          <p:cNvSpPr txBox="1"/>
          <p:nvPr/>
        </p:nvSpPr>
        <p:spPr>
          <a:xfrm>
            <a:off x="7991856" y="1362456"/>
            <a:ext cx="3328416" cy="39502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4A2545"/>
                </a:solidFill>
                <a:latin typeface="Arial"/>
              </a:rPr>
              <a:t>Want a different color palette?</a:t>
            </a:r>
            <a:r>
              <a:rPr sz="1600" b="0">
                <a:solidFill>
                  <a:srgbClr val="1A1A1A"/>
                </a:solidFill>
                <a:latin typeface="Arial"/>
              </a:rPr>
              <a:t> One change recolors the whole deck.</a:t>
            </a:r>
          </a:p>
          <a:p>
            <a:pPr algn="l">
              <a:lnSpc>
                <a:spcPct val="100000"/>
              </a:lnSpc>
              <a:spcBef>
                <a:spcPts val="1600"/>
              </a:spcBef>
            </a:pPr>
            <a:r>
              <a:rPr sz="1600" b="1">
                <a:solidFill>
                  <a:srgbClr val="4A2545"/>
                </a:solidFill>
                <a:latin typeface="Arial"/>
              </a:rPr>
              <a:t>PowerPoint</a:t>
            </a:r>
            <a:r>
              <a:rPr sz="1600" b="0">
                <a:solidFill>
                  <a:srgbClr val="1A1A1A"/>
                </a:solidFill>
                <a:latin typeface="Arial"/>
              </a:rPr>
              <a:t> — Design → Variants → Colors → Customize Colors. Fonts: Design → Variants → Fonts.</a:t>
            </a:r>
          </a:p>
          <a:p>
            <a:pPr algn="l">
              <a:lnSpc>
                <a:spcPct val="100000"/>
              </a:lnSpc>
              <a:spcBef>
                <a:spcPts val="1600"/>
              </a:spcBef>
            </a:pPr>
            <a:r>
              <a:rPr sz="1600" b="1">
                <a:solidFill>
                  <a:srgbClr val="4A2545"/>
                </a:solidFill>
                <a:latin typeface="Arial"/>
              </a:rPr>
              <a:t>Google Slides</a:t>
            </a:r>
            <a:r>
              <a:rPr sz="1600" b="0">
                <a:solidFill>
                  <a:srgbClr val="1A1A1A"/>
                </a:solidFill>
                <a:latin typeface="Arial"/>
              </a:rPr>
              <a:t> — Slide → Edit theme → Colors.</a:t>
            </a:r>
          </a:p>
          <a:p>
            <a:pPr algn="l">
              <a:lnSpc>
                <a:spcPct val="100000"/>
              </a:lnSpc>
              <a:spcBef>
                <a:spcPts val="1600"/>
              </a:spcBef>
            </a:pPr>
            <a:r>
              <a:rPr sz="1600" b="0">
                <a:solidFill>
                  <a:srgbClr val="1A1A1A"/>
                </a:solidFill>
                <a:latin typeface="Arial"/>
              </a:rPr>
              <a:t>Need more detail? </a:t>
            </a:r>
            <a:r>
              <a:rPr sz="1600" b="0">
                <a:latin typeface="Arial"/>
                <a:hlinkClick r:id="rId2"/>
              </a:rPr>
              <a:t>Read the full recoloring guide</a:t>
            </a:r>
            <a:r>
              <a:rPr sz="1600" b="0">
                <a:solidFill>
                  <a:srgbClr val="1A1A1A"/>
                </a:solidFill>
                <a:latin typeface="Arial"/>
              </a:rPr>
              <a:t>.</a:t>
            </a:r>
          </a:p>
          <a:p>
            <a:pPr algn="l">
              <a:lnSpc>
                <a:spcPct val="100000"/>
              </a:lnSpc>
              <a:spcBef>
                <a:spcPts val="1600"/>
              </a:spcBef>
            </a:pPr>
            <a:r>
              <a:rPr sz="1600" b="0">
                <a:solidFill>
                  <a:srgbClr val="1A1A1A"/>
                </a:solidFill>
                <a:latin typeface="Arial"/>
              </a:rPr>
              <a:t>Delete this slide when you are done.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Resources: Lab Equipment and Consumables</a:t>
            </a:r>
          </a:p>
        </p:txBody>
      </p:sp>
      <p:sp>
        <p:nvSpPr>
          <p:cNvPr id="3" name="showcase-lead"/>
          <p:cNvSpPr txBox="1"/>
          <p:nvPr/>
        </p:nvSpPr>
        <p:spPr>
          <a:xfrm>
            <a:off x="566928" y="1316735"/>
            <a:ext cx="1105783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5A5F66"/>
                </a:solidFill>
                <a:latin typeface="Arial"/>
              </a:rPr>
              <a:t>Use these resources to level up your presentation</a:t>
            </a:r>
          </a:p>
        </p:txBody>
      </p:sp>
      <p:pic>
        <p:nvPicPr>
          <p:cNvPr id="4" name="showcase-0" descr="sc-template-editable-96-well-plat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384" y="1787710"/>
            <a:ext cx="2325547" cy="1307474"/>
          </a:xfrm>
          <a:prstGeom prst="rect">
            <a:avLst/>
          </a:prstGeom>
        </p:spPr>
      </p:pic>
      <p:sp>
        <p:nvSpPr>
          <p:cNvPr id="5" name="showcase-label-0"/>
          <p:cNvSpPr txBox="1"/>
          <p:nvPr/>
        </p:nvSpPr>
        <p:spPr>
          <a:xfrm>
            <a:off x="566928" y="327355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96-well plate</a:t>
            </a:r>
          </a:p>
        </p:txBody>
      </p:sp>
      <p:pic>
        <p:nvPicPr>
          <p:cNvPr id="6" name="showcase-1" descr="sc-icon-zoomed-callout-circle-to-circle-li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1241" y="1719072"/>
            <a:ext cx="1444752" cy="1444752"/>
          </a:xfrm>
          <a:prstGeom prst="rect">
            <a:avLst/>
          </a:prstGeom>
        </p:spPr>
      </p:pic>
      <p:sp>
        <p:nvSpPr>
          <p:cNvPr id="7" name="showcase-label-1"/>
          <p:cNvSpPr txBox="1"/>
          <p:nvPr/>
        </p:nvSpPr>
        <p:spPr>
          <a:xfrm>
            <a:off x="3331387" y="327355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Zoomed callout</a:t>
            </a:r>
          </a:p>
        </p:txBody>
      </p:sp>
      <p:pic>
        <p:nvPicPr>
          <p:cNvPr id="8" name="showcase-2" descr="sc-icon-coplin-jar-with-blood-smear-slide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5701" y="1719072"/>
            <a:ext cx="1444752" cy="1444752"/>
          </a:xfrm>
          <a:prstGeom prst="rect">
            <a:avLst/>
          </a:prstGeom>
        </p:spPr>
      </p:pic>
      <p:sp>
        <p:nvSpPr>
          <p:cNvPr id="9" name="showcase-label-2"/>
          <p:cNvSpPr txBox="1"/>
          <p:nvPr/>
        </p:nvSpPr>
        <p:spPr>
          <a:xfrm>
            <a:off x="6095847" y="327355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Coplin jar</a:t>
            </a:r>
          </a:p>
        </p:txBody>
      </p:sp>
      <p:pic>
        <p:nvPicPr>
          <p:cNvPr id="10" name="showcase-3" descr="sc-icon-mouse-pup-young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0161" y="1719072"/>
            <a:ext cx="1444752" cy="1444752"/>
          </a:xfrm>
          <a:prstGeom prst="rect">
            <a:avLst/>
          </a:prstGeom>
        </p:spPr>
      </p:pic>
      <p:sp>
        <p:nvSpPr>
          <p:cNvPr id="11" name="showcase-label-3"/>
          <p:cNvSpPr txBox="1"/>
          <p:nvPr/>
        </p:nvSpPr>
        <p:spPr>
          <a:xfrm>
            <a:off x="8860307" y="327355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Lab mouse</a:t>
            </a:r>
          </a:p>
        </p:txBody>
      </p:sp>
      <p:pic>
        <p:nvPicPr>
          <p:cNvPr id="12" name="showcase-4" descr="sc-icon-magnetic-cell-separator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6781" y="3685031"/>
            <a:ext cx="1444752" cy="1444752"/>
          </a:xfrm>
          <a:prstGeom prst="rect">
            <a:avLst/>
          </a:prstGeom>
        </p:spPr>
      </p:pic>
      <p:sp>
        <p:nvSpPr>
          <p:cNvPr id="13" name="showcase-label-4"/>
          <p:cNvSpPr txBox="1"/>
          <p:nvPr/>
        </p:nvSpPr>
        <p:spPr>
          <a:xfrm>
            <a:off x="566928" y="523951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Magnetic cell separator</a:t>
            </a:r>
          </a:p>
        </p:txBody>
      </p:sp>
      <p:pic>
        <p:nvPicPr>
          <p:cNvPr id="14" name="showcase-5" descr="sc-icon-imaging-flow-cytometer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91241" y="3685031"/>
            <a:ext cx="1444752" cy="1444752"/>
          </a:xfrm>
          <a:prstGeom prst="rect">
            <a:avLst/>
          </a:prstGeom>
        </p:spPr>
      </p:pic>
      <p:sp>
        <p:nvSpPr>
          <p:cNvPr id="15" name="showcase-label-5"/>
          <p:cNvSpPr txBox="1"/>
          <p:nvPr/>
        </p:nvSpPr>
        <p:spPr>
          <a:xfrm>
            <a:off x="3331387" y="523951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Imaging flow cytometer</a:t>
            </a:r>
          </a:p>
        </p:txBody>
      </p:sp>
      <p:pic>
        <p:nvPicPr>
          <p:cNvPr id="16" name="showcase-6" descr="sc-icon-petri-dish-with-cells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55701" y="3685031"/>
            <a:ext cx="1444752" cy="1444752"/>
          </a:xfrm>
          <a:prstGeom prst="rect">
            <a:avLst/>
          </a:prstGeom>
        </p:spPr>
      </p:pic>
      <p:sp>
        <p:nvSpPr>
          <p:cNvPr id="17" name="showcase-label-6"/>
          <p:cNvSpPr txBox="1"/>
          <p:nvPr/>
        </p:nvSpPr>
        <p:spPr>
          <a:xfrm>
            <a:off x="6095847" y="523951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Petri dish</a:t>
            </a:r>
          </a:p>
        </p:txBody>
      </p:sp>
      <p:pic>
        <p:nvPicPr>
          <p:cNvPr id="18" name="showcase-7" descr="sc-icon-cubitainer-container-5-gallon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20161" y="3685031"/>
            <a:ext cx="1444752" cy="1444752"/>
          </a:xfrm>
          <a:prstGeom prst="rect">
            <a:avLst/>
          </a:prstGeom>
        </p:spPr>
      </p:pic>
      <p:sp>
        <p:nvSpPr>
          <p:cNvPr id="19" name="showcase-label-7"/>
          <p:cNvSpPr txBox="1"/>
          <p:nvPr/>
        </p:nvSpPr>
        <p:spPr>
          <a:xfrm>
            <a:off x="8860307" y="523951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Cubitainer</a:t>
            </a:r>
          </a:p>
        </p:txBody>
      </p:sp>
      <p:sp>
        <p:nvSpPr>
          <p:cNvPr id="20" name="showcase-cta-icons"/>
          <p:cNvSpPr txBox="1"/>
          <p:nvPr/>
        </p:nvSpPr>
        <p:spPr>
          <a:xfrm>
            <a:off x="566928" y="6217920"/>
            <a:ext cx="1105783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0">
                <a:solidFill>
                  <a:srgbClr val="5A5F66"/>
                </a:solidFill>
                <a:latin typeface="Arial"/>
              </a:rPr>
              <a:t>Browse free scientific icons at </a:t>
            </a:r>
            <a:r>
              <a:rPr sz="1300" b="0">
                <a:latin typeface="Arial"/>
                <a:hlinkClick r:id="rId10"/>
              </a:rPr>
              <a:t>SciFig</a:t>
            </a:r>
            <a:r>
              <a:rPr sz="1300" b="0">
                <a:solidFill>
                  <a:srgbClr val="5A5F66"/>
                </a:solidFill>
                <a:latin typeface="Arial"/>
              </a:rPr>
              <a:t> — or </a:t>
            </a:r>
            <a:r>
              <a:rPr sz="1300" b="0">
                <a:latin typeface="Arial"/>
                <a:hlinkClick r:id="rId11"/>
              </a:rPr>
              <a:t>generate any figure free</a:t>
            </a:r>
            <a:r>
              <a:rPr sz="13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Resources: Data and Analysis Figures</a:t>
            </a:r>
          </a:p>
        </p:txBody>
      </p:sp>
      <p:sp>
        <p:nvSpPr>
          <p:cNvPr id="3" name="showcase-lead"/>
          <p:cNvSpPr txBox="1"/>
          <p:nvPr/>
        </p:nvSpPr>
        <p:spPr>
          <a:xfrm>
            <a:off x="566928" y="1316735"/>
            <a:ext cx="1105783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5A5F66"/>
                </a:solidFill>
                <a:latin typeface="Arial"/>
              </a:rPr>
              <a:t>Use these resources to level up your presentation</a:t>
            </a:r>
          </a:p>
        </p:txBody>
      </p:sp>
      <p:pic>
        <p:nvPicPr>
          <p:cNvPr id="4" name="showcase-0" descr="sc-icon-action-potential-diagram-labeled-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525" y="1719072"/>
            <a:ext cx="1444752" cy="1444752"/>
          </a:xfrm>
          <a:prstGeom prst="rect">
            <a:avLst/>
          </a:prstGeom>
        </p:spPr>
      </p:pic>
      <p:sp>
        <p:nvSpPr>
          <p:cNvPr id="5" name="showcase-label-0"/>
          <p:cNvSpPr txBox="1"/>
          <p:nvPr/>
        </p:nvSpPr>
        <p:spPr>
          <a:xfrm>
            <a:off x="566928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Action potential</a:t>
            </a:r>
          </a:p>
        </p:txBody>
      </p:sp>
      <p:pic>
        <p:nvPicPr>
          <p:cNvPr id="6" name="showcase-1" descr="sc-template-gas-chromatography-mass-spectrometry-gcms-schemati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0989" y="1719072"/>
            <a:ext cx="2569716" cy="1444752"/>
          </a:xfrm>
          <a:prstGeom prst="rect">
            <a:avLst/>
          </a:prstGeom>
        </p:spPr>
      </p:pic>
      <p:sp>
        <p:nvSpPr>
          <p:cNvPr id="7" name="showcase-label-1"/>
          <p:cNvSpPr txBox="1"/>
          <p:nvPr/>
        </p:nvSpPr>
        <p:spPr>
          <a:xfrm>
            <a:off x="4252874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GC-MS schematic</a:t>
            </a:r>
          </a:p>
        </p:txBody>
      </p:sp>
      <p:pic>
        <p:nvPicPr>
          <p:cNvPr id="8" name="showcase-2" descr="sc-template-prisma-flow-diagram-for-systematic-review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6697" y="1719072"/>
            <a:ext cx="2590192" cy="1444752"/>
          </a:xfrm>
          <a:prstGeom prst="rect">
            <a:avLst/>
          </a:prstGeom>
        </p:spPr>
      </p:pic>
      <p:sp>
        <p:nvSpPr>
          <p:cNvPr id="9" name="showcase-label-2"/>
          <p:cNvSpPr txBox="1"/>
          <p:nvPr/>
        </p:nvSpPr>
        <p:spPr>
          <a:xfrm>
            <a:off x="7938820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PRISMA flow diagram</a:t>
            </a:r>
          </a:p>
        </p:txBody>
      </p:sp>
      <p:pic>
        <p:nvPicPr>
          <p:cNvPr id="10" name="showcase-3" descr="sc-icon-flow-cytometry-graph-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7525" y="3685031"/>
            <a:ext cx="1444752" cy="1444752"/>
          </a:xfrm>
          <a:prstGeom prst="rect">
            <a:avLst/>
          </a:prstGeom>
        </p:spPr>
      </p:pic>
      <p:sp>
        <p:nvSpPr>
          <p:cNvPr id="11" name="showcase-label-3"/>
          <p:cNvSpPr txBox="1"/>
          <p:nvPr/>
        </p:nvSpPr>
        <p:spPr>
          <a:xfrm>
            <a:off x="566928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Flow cytometry plot</a:t>
            </a:r>
          </a:p>
        </p:txBody>
      </p:sp>
      <p:pic>
        <p:nvPicPr>
          <p:cNvPr id="12" name="showcase-4" descr="sc-icon-heat-map-generic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73471" y="3685031"/>
            <a:ext cx="1444752" cy="1444752"/>
          </a:xfrm>
          <a:prstGeom prst="rect">
            <a:avLst/>
          </a:prstGeom>
        </p:spPr>
      </p:pic>
      <p:sp>
        <p:nvSpPr>
          <p:cNvPr id="13" name="showcase-label-4"/>
          <p:cNvSpPr txBox="1"/>
          <p:nvPr/>
        </p:nvSpPr>
        <p:spPr>
          <a:xfrm>
            <a:off x="4252874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Heat map</a:t>
            </a:r>
          </a:p>
        </p:txBody>
      </p:sp>
      <p:pic>
        <p:nvPicPr>
          <p:cNvPr id="14" name="showcase-5" descr="sc-template-kaplan-meier-survival-curve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96935" y="3685031"/>
            <a:ext cx="2569716" cy="1444752"/>
          </a:xfrm>
          <a:prstGeom prst="rect">
            <a:avLst/>
          </a:prstGeom>
        </p:spPr>
      </p:pic>
      <p:sp>
        <p:nvSpPr>
          <p:cNvPr id="15" name="showcase-label-5"/>
          <p:cNvSpPr txBox="1"/>
          <p:nvPr/>
        </p:nvSpPr>
        <p:spPr>
          <a:xfrm>
            <a:off x="7938820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Kaplan-Meier curve</a:t>
            </a:r>
          </a:p>
        </p:txBody>
      </p:sp>
      <p:sp>
        <p:nvSpPr>
          <p:cNvPr id="16" name="showcase-cta-templates"/>
          <p:cNvSpPr txBox="1"/>
          <p:nvPr/>
        </p:nvSpPr>
        <p:spPr>
          <a:xfrm>
            <a:off x="566928" y="6217920"/>
            <a:ext cx="1105783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0">
                <a:solidFill>
                  <a:srgbClr val="5A5F66"/>
                </a:solidFill>
                <a:latin typeface="Arial"/>
              </a:rPr>
              <a:t>Browse free figure templates at </a:t>
            </a:r>
            <a:r>
              <a:rPr sz="1300" b="0">
                <a:latin typeface="Arial"/>
                <a:hlinkClick r:id="rId8"/>
              </a:rPr>
              <a:t>SciFig</a:t>
            </a:r>
            <a:r>
              <a:rPr sz="1300" b="0">
                <a:solidFill>
                  <a:srgbClr val="5A5F66"/>
                </a:solidFill>
                <a:latin typeface="Arial"/>
              </a:rPr>
              <a:t> — or </a:t>
            </a:r>
            <a:r>
              <a:rPr sz="1300" b="0">
                <a:latin typeface="Arial"/>
                <a:hlinkClick r:id="rId9"/>
              </a:rPr>
              <a:t>generate any figure free</a:t>
            </a:r>
            <a:r>
              <a:rPr sz="13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Resources: CAR-T and Immunotherapy Figures</a:t>
            </a:r>
          </a:p>
        </p:txBody>
      </p:sp>
      <p:sp>
        <p:nvSpPr>
          <p:cNvPr id="3" name="showcase-lead"/>
          <p:cNvSpPr txBox="1"/>
          <p:nvPr/>
        </p:nvSpPr>
        <p:spPr>
          <a:xfrm>
            <a:off x="566928" y="1316735"/>
            <a:ext cx="1105783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5A5F66"/>
                </a:solidFill>
                <a:latin typeface="Arial"/>
              </a:rPr>
              <a:t>Use these resources to level up your presentation</a:t>
            </a:r>
          </a:p>
        </p:txBody>
      </p:sp>
      <p:pic>
        <p:nvPicPr>
          <p:cNvPr id="4" name="showcase-0" descr="car-t-cell-immunotherapy-mechanis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0" y="1719072"/>
            <a:ext cx="2588581" cy="1444752"/>
          </a:xfrm>
          <a:prstGeom prst="rect">
            <a:avLst/>
          </a:prstGeom>
        </p:spPr>
      </p:pic>
      <p:sp>
        <p:nvSpPr>
          <p:cNvPr id="5" name="showcase-label-0"/>
          <p:cNvSpPr txBox="1"/>
          <p:nvPr/>
        </p:nvSpPr>
        <p:spPr>
          <a:xfrm>
            <a:off x="566928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pic>
        <p:nvPicPr>
          <p:cNvPr id="6" name="showcase-1" descr="autologous-car-t-manufacturing-workflow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1556" y="1719072"/>
            <a:ext cx="2588581" cy="1444752"/>
          </a:xfrm>
          <a:prstGeom prst="rect">
            <a:avLst/>
          </a:prstGeom>
        </p:spPr>
      </p:pic>
      <p:sp>
        <p:nvSpPr>
          <p:cNvPr id="7" name="showcase-label-1"/>
          <p:cNvSpPr txBox="1"/>
          <p:nvPr/>
        </p:nvSpPr>
        <p:spPr>
          <a:xfrm>
            <a:off x="4252874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pic>
        <p:nvPicPr>
          <p:cNvPr id="8" name="showcase-2" descr="car-construct-5-component-anatomy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7503" y="1719072"/>
            <a:ext cx="2588581" cy="1444752"/>
          </a:xfrm>
          <a:prstGeom prst="rect">
            <a:avLst/>
          </a:prstGeom>
        </p:spPr>
      </p:pic>
      <p:sp>
        <p:nvSpPr>
          <p:cNvPr id="9" name="showcase-label-2"/>
          <p:cNvSpPr txBox="1"/>
          <p:nvPr/>
        </p:nvSpPr>
        <p:spPr>
          <a:xfrm>
            <a:off x="7938820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pic>
        <p:nvPicPr>
          <p:cNvPr id="10" name="showcase-3" descr="cd19-antigen-escape-after-car-t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5610" y="3685031"/>
            <a:ext cx="2588581" cy="1444752"/>
          </a:xfrm>
          <a:prstGeom prst="rect">
            <a:avLst/>
          </a:prstGeom>
        </p:spPr>
      </p:pic>
      <p:sp>
        <p:nvSpPr>
          <p:cNvPr id="11" name="showcase-label-3"/>
          <p:cNvSpPr txBox="1"/>
          <p:nvPr/>
        </p:nvSpPr>
        <p:spPr>
          <a:xfrm>
            <a:off x="566928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pic>
        <p:nvPicPr>
          <p:cNvPr id="12" name="showcase-4" descr="car-t-clinical-trial-schema-dlbcl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1556" y="3685031"/>
            <a:ext cx="2588581" cy="1444752"/>
          </a:xfrm>
          <a:prstGeom prst="rect">
            <a:avLst/>
          </a:prstGeom>
        </p:spPr>
      </p:pic>
      <p:sp>
        <p:nvSpPr>
          <p:cNvPr id="13" name="showcase-label-4"/>
          <p:cNvSpPr txBox="1"/>
          <p:nvPr/>
        </p:nvSpPr>
        <p:spPr>
          <a:xfrm>
            <a:off x="4252874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pic>
        <p:nvPicPr>
          <p:cNvPr id="14" name="showcase-5" descr="four-generations-car-construct-comparison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87503" y="3685031"/>
            <a:ext cx="2588581" cy="1444752"/>
          </a:xfrm>
          <a:prstGeom prst="rect">
            <a:avLst/>
          </a:prstGeom>
        </p:spPr>
      </p:pic>
      <p:sp>
        <p:nvSpPr>
          <p:cNvPr id="15" name="showcase-label-5"/>
          <p:cNvSpPr txBox="1"/>
          <p:nvPr/>
        </p:nvSpPr>
        <p:spPr>
          <a:xfrm>
            <a:off x="7938820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sp>
        <p:nvSpPr>
          <p:cNvPr id="16" name="showcase-cta-gallery"/>
          <p:cNvSpPr txBox="1"/>
          <p:nvPr/>
        </p:nvSpPr>
        <p:spPr>
          <a:xfrm>
            <a:off x="566928" y="6217920"/>
            <a:ext cx="1105783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0">
                <a:solidFill>
                  <a:srgbClr val="5A5F66"/>
                </a:solidFill>
                <a:latin typeface="Arial"/>
              </a:rPr>
              <a:t>Browse the full figure gallery at </a:t>
            </a:r>
            <a:r>
              <a:rPr sz="1300" b="0">
                <a:latin typeface="Arial"/>
                <a:hlinkClick r:id="rId8"/>
              </a:rPr>
              <a:t>SciFig</a:t>
            </a:r>
            <a:r>
              <a:rPr sz="1300" b="0">
                <a:solidFill>
                  <a:srgbClr val="5A5F66"/>
                </a:solidFill>
                <a:latin typeface="Arial"/>
              </a:rPr>
              <a:t> — or </a:t>
            </a:r>
            <a:r>
              <a:rPr sz="1300" b="0">
                <a:latin typeface="Arial"/>
                <a:hlinkClick r:id="rId9"/>
              </a:rPr>
              <a:t>generate any figure free</a:t>
            </a:r>
            <a:r>
              <a:rPr sz="13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Why This Paper</a:t>
            </a:r>
          </a:p>
        </p:txBody>
      </p:sp>
      <p:sp>
        <p:nvSpPr>
          <p:cNvPr id="3" name="num-0"/>
          <p:cNvSpPr/>
          <p:nvPr/>
        </p:nvSpPr>
        <p:spPr>
          <a:xfrm>
            <a:off x="566928" y="1618487"/>
            <a:ext cx="402336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num-t-0"/>
          <p:cNvSpPr txBox="1"/>
          <p:nvPr/>
        </p:nvSpPr>
        <p:spPr>
          <a:xfrm>
            <a:off x="566928" y="1673351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5" name="row-0"/>
          <p:cNvSpPr txBox="1"/>
          <p:nvPr/>
        </p:nvSpPr>
        <p:spPr>
          <a:xfrm>
            <a:off x="1225295" y="1591055"/>
            <a:ext cx="10399471" cy="13594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It changes how we read a result we see in our own work. For example, "We have been calling late relapse </a:t>
            </a:r>
            <a:r>
              <a:rPr sz="2000" b="1">
                <a:solidFill>
                  <a:schemeClr val="accent1"/>
                </a:solidFill>
                <a:latin typeface="Arial"/>
              </a:rPr>
              <a:t>T cell exhaustion</a:t>
            </a:r>
            <a:r>
              <a:rPr sz="2000" b="0">
                <a:solidFill>
                  <a:srgbClr val="1A1A1A"/>
                </a:solidFill>
                <a:latin typeface="Arial"/>
              </a:rPr>
              <a:t> — this paper says it may be antigen loss."</a:t>
            </a:r>
          </a:p>
        </p:txBody>
      </p:sp>
      <p:sp>
        <p:nvSpPr>
          <p:cNvPr id="6" name="num-1"/>
          <p:cNvSpPr/>
          <p:nvPr/>
        </p:nvSpPr>
        <p:spPr>
          <a:xfrm>
            <a:off x="566928" y="3124199"/>
            <a:ext cx="402336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num-t-1"/>
          <p:cNvSpPr txBox="1"/>
          <p:nvPr/>
        </p:nvSpPr>
        <p:spPr>
          <a:xfrm>
            <a:off x="566928" y="3179063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8" name="row-1"/>
          <p:cNvSpPr txBox="1"/>
          <p:nvPr/>
        </p:nvSpPr>
        <p:spPr>
          <a:xfrm>
            <a:off x="1225295" y="3096767"/>
            <a:ext cx="10399471" cy="13594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It uses a method we are considering adopting. For example, "Their single-cell antigen assay is the one we costed out last quarter."</a:t>
            </a:r>
          </a:p>
        </p:txBody>
      </p:sp>
      <p:sp>
        <p:nvSpPr>
          <p:cNvPr id="9" name="num-2"/>
          <p:cNvSpPr/>
          <p:nvPr/>
        </p:nvSpPr>
        <p:spPr>
          <a:xfrm>
            <a:off x="566928" y="4629912"/>
            <a:ext cx="402336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num-t-2"/>
          <p:cNvSpPr txBox="1"/>
          <p:nvPr/>
        </p:nvSpPr>
        <p:spPr>
          <a:xfrm>
            <a:off x="566928" y="4684776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11" name="row-2"/>
          <p:cNvSpPr txBox="1"/>
          <p:nvPr/>
        </p:nvSpPr>
        <p:spPr>
          <a:xfrm>
            <a:off x="1225295" y="4602480"/>
            <a:ext cx="10399471" cy="13594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Its conclusion conflicts with something we discussed before. For example, "It contradicts the 2024 cohort study we read in March."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2788920"/>
            <a:ext cx="4507992" cy="10972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Roadmap</a:t>
            </a:r>
          </a:p>
        </p:txBody>
      </p:sp>
      <p:sp>
        <p:nvSpPr>
          <p:cNvPr id="3" name="toc-bar-0"/>
          <p:cNvSpPr/>
          <p:nvPr/>
        </p:nvSpPr>
        <p:spPr>
          <a:xfrm>
            <a:off x="5422392" y="1161288"/>
            <a:ext cx="6181344" cy="749808"/>
          </a:xfrm>
          <a:prstGeom prst="rect">
            <a:avLst/>
          </a:prstGeom>
          <a:solidFill>
            <a:schemeClr val="accent1">
              <a:lumMod val="24000"/>
              <a:lumOff val="7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oc-n-0"/>
          <p:cNvSpPr txBox="1"/>
          <p:nvPr/>
        </p:nvSpPr>
        <p:spPr>
          <a:xfrm>
            <a:off x="5852159" y="1307592"/>
            <a:ext cx="685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chemeClr val="accent1"/>
                </a:solidFill>
                <a:latin typeface="Arial"/>
              </a:rPr>
              <a:t>I</a:t>
            </a:r>
          </a:p>
        </p:txBody>
      </p:sp>
      <p:sp>
        <p:nvSpPr>
          <p:cNvPr id="5" name="toc-t-0"/>
          <p:cNvSpPr txBox="1"/>
          <p:nvPr/>
        </p:nvSpPr>
        <p:spPr>
          <a:xfrm>
            <a:off x="6711696" y="1307592"/>
            <a:ext cx="476402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0">
                <a:solidFill>
                  <a:srgbClr val="1A1A1A"/>
                </a:solidFill>
                <a:latin typeface="Arial"/>
              </a:rPr>
              <a:t>Background and open question</a:t>
            </a:r>
          </a:p>
        </p:txBody>
      </p:sp>
      <p:sp>
        <p:nvSpPr>
          <p:cNvPr id="6" name="toc-bar-1"/>
          <p:cNvSpPr/>
          <p:nvPr/>
        </p:nvSpPr>
        <p:spPr>
          <a:xfrm>
            <a:off x="5422392" y="2107691"/>
            <a:ext cx="6181344" cy="749808"/>
          </a:xfrm>
          <a:prstGeom prst="rect">
            <a:avLst/>
          </a:prstGeom>
          <a:solidFill>
            <a:schemeClr val="accent1">
              <a:lumMod val="14000"/>
              <a:lumOff val="8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toc-n-1"/>
          <p:cNvSpPr txBox="1"/>
          <p:nvPr/>
        </p:nvSpPr>
        <p:spPr>
          <a:xfrm>
            <a:off x="5852159" y="2253996"/>
            <a:ext cx="685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chemeClr val="accent1"/>
                </a:solidFill>
                <a:latin typeface="Arial"/>
              </a:rPr>
              <a:t>II</a:t>
            </a:r>
          </a:p>
        </p:txBody>
      </p:sp>
      <p:sp>
        <p:nvSpPr>
          <p:cNvPr id="8" name="toc-t-1"/>
          <p:cNvSpPr txBox="1"/>
          <p:nvPr/>
        </p:nvSpPr>
        <p:spPr>
          <a:xfrm>
            <a:off x="6711696" y="2253996"/>
            <a:ext cx="476402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0">
                <a:solidFill>
                  <a:srgbClr val="1A1A1A"/>
                </a:solidFill>
                <a:latin typeface="Arial"/>
              </a:rPr>
              <a:t>What the paper claims</a:t>
            </a:r>
          </a:p>
        </p:txBody>
      </p:sp>
      <p:sp>
        <p:nvSpPr>
          <p:cNvPr id="9" name="toc-bar-2"/>
          <p:cNvSpPr/>
          <p:nvPr/>
        </p:nvSpPr>
        <p:spPr>
          <a:xfrm>
            <a:off x="5422392" y="3054096"/>
            <a:ext cx="6181344" cy="749808"/>
          </a:xfrm>
          <a:prstGeom prst="rect">
            <a:avLst/>
          </a:prstGeom>
          <a:solidFill>
            <a:schemeClr val="accent1">
              <a:lumMod val="24000"/>
              <a:lumOff val="7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toc-n-2"/>
          <p:cNvSpPr txBox="1"/>
          <p:nvPr/>
        </p:nvSpPr>
        <p:spPr>
          <a:xfrm>
            <a:off x="5852159" y="3200400"/>
            <a:ext cx="685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chemeClr val="accent1"/>
                </a:solidFill>
                <a:latin typeface="Arial"/>
              </a:rPr>
              <a:t>III</a:t>
            </a:r>
          </a:p>
        </p:txBody>
      </p:sp>
      <p:sp>
        <p:nvSpPr>
          <p:cNvPr id="11" name="toc-t-2"/>
          <p:cNvSpPr txBox="1"/>
          <p:nvPr/>
        </p:nvSpPr>
        <p:spPr>
          <a:xfrm>
            <a:off x="6711696" y="3200400"/>
            <a:ext cx="476402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0">
                <a:solidFill>
                  <a:srgbClr val="1A1A1A"/>
                </a:solidFill>
                <a:latin typeface="Arial"/>
              </a:rPr>
              <a:t>Methods and key figures</a:t>
            </a:r>
          </a:p>
        </p:txBody>
      </p:sp>
      <p:sp>
        <p:nvSpPr>
          <p:cNvPr id="12" name="toc-bar-3"/>
          <p:cNvSpPr/>
          <p:nvPr/>
        </p:nvSpPr>
        <p:spPr>
          <a:xfrm>
            <a:off x="5422392" y="4000500"/>
            <a:ext cx="6181344" cy="749808"/>
          </a:xfrm>
          <a:prstGeom prst="rect">
            <a:avLst/>
          </a:prstGeom>
          <a:solidFill>
            <a:schemeClr val="accent1">
              <a:lumMod val="14000"/>
              <a:lumOff val="8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oc-n-3"/>
          <p:cNvSpPr txBox="1"/>
          <p:nvPr/>
        </p:nvSpPr>
        <p:spPr>
          <a:xfrm>
            <a:off x="5852159" y="4146804"/>
            <a:ext cx="685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chemeClr val="accent1"/>
                </a:solidFill>
                <a:latin typeface="Arial"/>
              </a:rPr>
              <a:t>IV</a:t>
            </a:r>
          </a:p>
        </p:txBody>
      </p:sp>
      <p:sp>
        <p:nvSpPr>
          <p:cNvPr id="14" name="toc-t-3"/>
          <p:cNvSpPr txBox="1"/>
          <p:nvPr/>
        </p:nvSpPr>
        <p:spPr>
          <a:xfrm>
            <a:off x="6711696" y="4146804"/>
            <a:ext cx="476402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0">
                <a:solidFill>
                  <a:srgbClr val="1A1A1A"/>
                </a:solidFill>
                <a:latin typeface="Arial"/>
              </a:rPr>
              <a:t>Strengths and limitations</a:t>
            </a:r>
          </a:p>
        </p:txBody>
      </p:sp>
      <p:sp>
        <p:nvSpPr>
          <p:cNvPr id="15" name="toc-bar-4"/>
          <p:cNvSpPr/>
          <p:nvPr/>
        </p:nvSpPr>
        <p:spPr>
          <a:xfrm>
            <a:off x="5422392" y="4946904"/>
            <a:ext cx="6181344" cy="749808"/>
          </a:xfrm>
          <a:prstGeom prst="rect">
            <a:avLst/>
          </a:prstGeom>
          <a:solidFill>
            <a:schemeClr val="accent1">
              <a:lumMod val="24000"/>
              <a:lumOff val="7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oc-n-4"/>
          <p:cNvSpPr txBox="1"/>
          <p:nvPr/>
        </p:nvSpPr>
        <p:spPr>
          <a:xfrm>
            <a:off x="5852159" y="5093208"/>
            <a:ext cx="685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chemeClr val="accent1"/>
                </a:solidFill>
                <a:latin typeface="Arial"/>
              </a:rPr>
              <a:t>V</a:t>
            </a:r>
          </a:p>
        </p:txBody>
      </p:sp>
      <p:sp>
        <p:nvSpPr>
          <p:cNvPr id="17" name="toc-t-4"/>
          <p:cNvSpPr txBox="1"/>
          <p:nvPr/>
        </p:nvSpPr>
        <p:spPr>
          <a:xfrm>
            <a:off x="6711696" y="5093208"/>
            <a:ext cx="476402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0">
                <a:solidFill>
                  <a:srgbClr val="1A1A1A"/>
                </a:solidFill>
                <a:latin typeface="Arial"/>
              </a:rPr>
              <a:t>What it means for us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I  ·  BACKGROUND AND OPEN QUESTION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Field Background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1591055"/>
            <a:ext cx="5300319" cy="45171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CAR-T therapy redirects a patient's own T cells against a tumor antigen, and </a:t>
            </a:r>
            <a:r>
              <a:rPr sz="2000" b="1">
                <a:solidFill>
                  <a:schemeClr val="accent1"/>
                </a:solidFill>
                <a:latin typeface="Arial"/>
              </a:rPr>
              <a:t>CD19</a:t>
            </a:r>
            <a:r>
              <a:rPr sz="2000" b="0">
                <a:solidFill>
                  <a:srgbClr val="1A1A1A"/>
                </a:solidFill>
                <a:latin typeface="Arial"/>
              </a:rPr>
              <a:t> has been the primary target in B-cell malignancies.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Durable remission is achieved in only a subset of patients — roughly 40 percent at two years in the pivotal trials.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Give only the background needed to judge this paper's claim; if your lab already works here, two sentences is plenty.</a:t>
            </a:r>
          </a:p>
        </p:txBody>
      </p:sp>
      <p:sp>
        <p:nvSpPr>
          <p:cNvPr id="5" name="figure-plate"/>
          <p:cNvSpPr/>
          <p:nvPr/>
        </p:nvSpPr>
        <p:spPr>
          <a:xfrm>
            <a:off x="6196431" y="1463039"/>
            <a:ext cx="5556351" cy="3214272"/>
          </a:xfrm>
          <a:prstGeom prst="rect">
            <a:avLst/>
          </a:prstGeom>
          <a:solidFill>
            <a:schemeClr val="accent1">
              <a:lumMod val="8000"/>
              <a:lumOff val="9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pic>
        <p:nvPicPr>
          <p:cNvPr id="6" name="figure" descr="car-t-cell-immunotherapy-mechanis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1591055"/>
            <a:ext cx="5300319" cy="2958240"/>
          </a:xfrm>
          <a:prstGeom prst="rect">
            <a:avLst/>
          </a:prstGeom>
        </p:spPr>
      </p:pic>
      <p:sp>
        <p:nvSpPr>
          <p:cNvPr id="7" name="fig-cta-generate"/>
          <p:cNvSpPr txBox="1"/>
          <p:nvPr/>
        </p:nvSpPr>
        <p:spPr>
          <a:xfrm>
            <a:off x="6324447" y="4713888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Need a diagram like this? Describe it and create one in seconds at </a:t>
            </a:r>
            <a:r>
              <a:rPr sz="1100" b="0">
                <a:latin typeface="Arial"/>
                <a:hlinkClick r:id="rId3"/>
              </a:rPr>
              <a:t>SciFig</a:t>
            </a:r>
            <a:r>
              <a:rPr sz="11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I  ·  BACKGROUND AND OPEN QUESTION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The Open Question</a:t>
            </a:r>
          </a:p>
        </p:txBody>
      </p:sp>
      <p:sp>
        <p:nvSpPr>
          <p:cNvPr id="4" name="num-0"/>
          <p:cNvSpPr/>
          <p:nvPr/>
        </p:nvSpPr>
        <p:spPr>
          <a:xfrm>
            <a:off x="566928" y="1618487"/>
            <a:ext cx="402336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num-t-0"/>
          <p:cNvSpPr txBox="1"/>
          <p:nvPr/>
        </p:nvSpPr>
        <p:spPr>
          <a:xfrm>
            <a:off x="566928" y="1673351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6" name="row-0"/>
          <p:cNvSpPr txBox="1"/>
          <p:nvPr/>
        </p:nvSpPr>
        <p:spPr>
          <a:xfrm>
            <a:off x="1225295" y="1591055"/>
            <a:ext cx="10399471" cy="13594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Why do some patients relapse despite an initial complete response?</a:t>
            </a:r>
          </a:p>
        </p:txBody>
      </p:sp>
      <p:sp>
        <p:nvSpPr>
          <p:cNvPr id="7" name="num-1"/>
          <p:cNvSpPr/>
          <p:nvPr/>
        </p:nvSpPr>
        <p:spPr>
          <a:xfrm>
            <a:off x="566928" y="3124199"/>
            <a:ext cx="402336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num-t-1"/>
          <p:cNvSpPr txBox="1"/>
          <p:nvPr/>
        </p:nvSpPr>
        <p:spPr>
          <a:xfrm>
            <a:off x="566928" y="3179063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9" name="row-1"/>
          <p:cNvSpPr txBox="1"/>
          <p:nvPr/>
        </p:nvSpPr>
        <p:spPr>
          <a:xfrm>
            <a:off x="1225295" y="3096767"/>
            <a:ext cx="10399471" cy="13594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Is relapse driven by </a:t>
            </a:r>
            <a:r>
              <a:rPr sz="2000" b="1">
                <a:solidFill>
                  <a:schemeClr val="accent1"/>
                </a:solidFill>
                <a:latin typeface="Arial"/>
              </a:rPr>
              <a:t>loss of the target antigen</a:t>
            </a:r>
            <a:r>
              <a:rPr sz="2000" b="0">
                <a:solidFill>
                  <a:srgbClr val="1A1A1A"/>
                </a:solidFill>
                <a:latin typeface="Arial"/>
              </a:rPr>
              <a:t> or by T cell exhaustion? The two mechanisms imply opposite clinical responses.</a:t>
            </a:r>
          </a:p>
        </p:txBody>
      </p:sp>
      <p:sp>
        <p:nvSpPr>
          <p:cNvPr id="10" name="num-2"/>
          <p:cNvSpPr/>
          <p:nvPr/>
        </p:nvSpPr>
        <p:spPr>
          <a:xfrm>
            <a:off x="566928" y="4629912"/>
            <a:ext cx="402336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num-t-2"/>
          <p:cNvSpPr txBox="1"/>
          <p:nvPr/>
        </p:nvSpPr>
        <p:spPr>
          <a:xfrm>
            <a:off x="566928" y="4684776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12" name="row-2"/>
          <p:cNvSpPr txBox="1"/>
          <p:nvPr/>
        </p:nvSpPr>
        <p:spPr>
          <a:xfrm>
            <a:off x="1225295" y="4602480"/>
            <a:ext cx="10399471" cy="13594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Frame the question so the room can predict what evidence would settle it — then they can judge for themselves whether the paper delivers.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II  ·  WHAT THE PAPER CLAIMS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The Paper's Central Claim</a:t>
            </a:r>
          </a:p>
        </p:txBody>
      </p:sp>
      <p:sp>
        <p:nvSpPr>
          <p:cNvPr id="4" name="statement-plate"/>
          <p:cNvSpPr/>
          <p:nvPr/>
        </p:nvSpPr>
        <p:spPr>
          <a:xfrm>
            <a:off x="566928" y="1819655"/>
            <a:ext cx="11057839" cy="20116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statement"/>
          <p:cNvSpPr txBox="1"/>
          <p:nvPr/>
        </p:nvSpPr>
        <p:spPr>
          <a:xfrm>
            <a:off x="1069848" y="2139696"/>
            <a:ext cx="10051999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State the paper's main claim in one sentence, in your own words.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566928" y="4215383"/>
            <a:ext cx="11057839" cy="18928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A worked example: "Most late relapses in this cohort carry </a:t>
            </a:r>
            <a:r>
              <a:rPr sz="2000" b="1">
                <a:solidFill>
                  <a:schemeClr val="accent1"/>
                </a:solidFill>
                <a:latin typeface="Arial"/>
              </a:rPr>
              <a:t>CD19-negative disease</a:t>
            </a:r>
            <a:r>
              <a:rPr sz="2000" b="0">
                <a:solidFill>
                  <a:srgbClr val="1A1A1A"/>
                </a:solidFill>
                <a:latin typeface="Arial"/>
              </a:rPr>
              <a:t>, and antigen loss precedes any measurable loss of T cell function."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Reword it rather than quoting the abstract — rewording is the test of whether you understood it.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II  ·  WHAT THE PAPER CLAIMS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Study Design at a Glance</a:t>
            </a:r>
          </a:p>
        </p:txBody>
      </p:sp>
      <p:sp>
        <p:nvSpPr>
          <p:cNvPr id="4" name="hero-slot"/>
          <p:cNvSpPr/>
          <p:nvPr/>
        </p:nvSpPr>
        <p:spPr>
          <a:xfrm>
            <a:off x="566928" y="1591055"/>
            <a:ext cx="11057839" cy="4471416"/>
          </a:xfrm>
          <a:prstGeom prst="rect">
            <a:avLst/>
          </a:prstGeom>
          <a:solidFill>
            <a:srgbClr val="F4F5F7"/>
          </a:solidFill>
          <a:ln w="15875">
            <a:solidFill>
              <a:srgbClr val="5A5F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hero-hint"/>
          <p:cNvSpPr txBox="1"/>
          <p:nvPr/>
        </p:nvSpPr>
        <p:spPr>
          <a:xfrm>
            <a:off x="1115568" y="3369563"/>
            <a:ext cx="9960559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35000"/>
              </a:lnSpc>
            </a:pPr>
            <a:r>
              <a:rPr sz="2000" b="0">
                <a:solidFill>
                  <a:srgbClr val="5A5F66"/>
                </a:solidFill>
                <a:latin typeface="Arial"/>
              </a:rPr>
              <a:t>Redraw the study design as one diagram.</a:t>
            </a:r>
          </a:p>
          <a:p>
            <a:pPr algn="ctr">
              <a:lnSpc>
                <a:spcPct val="135000"/>
              </a:lnSpc>
            </a:pPr>
            <a:r>
              <a:rPr sz="2000" b="0">
                <a:solidFill>
                  <a:srgbClr val="5A5F66"/>
                </a:solidFill>
                <a:latin typeface="Arial"/>
              </a:rPr>
              <a:t>Cohorts, timepoints, and what was measured.</a:t>
            </a:r>
          </a:p>
        </p:txBody>
      </p:sp>
      <p:sp>
        <p:nvSpPr>
          <p:cNvPr id="6" name="fig-cta-hero"/>
          <p:cNvSpPr txBox="1"/>
          <p:nvPr/>
        </p:nvSpPr>
        <p:spPr>
          <a:xfrm>
            <a:off x="566928" y="6272784"/>
            <a:ext cx="1105783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No figure fits your data? Describe it and create one in seconds at </a:t>
            </a:r>
            <a:r>
              <a:rPr sz="1100" b="0">
                <a:latin typeface="Arial"/>
                <a:hlinkClick r:id="rId2"/>
              </a:rPr>
              <a:t>SciFig</a:t>
            </a:r>
            <a:r>
              <a:rPr sz="11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III  ·  METHODS AND KEY FIGURES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Key Methods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1591055"/>
            <a:ext cx="5300319" cy="45171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Cohort size, inclusion criteria, follow-up window. For example, "n = 84 adults, all post-second-line, median follow-up 26 months."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How the key variable was measured.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Antigen loss was defined by flow cytometry</a:t>
            </a:r>
            <a:r>
              <a:rPr sz="2000" b="0">
                <a:solidFill>
                  <a:srgbClr val="1A1A1A"/>
                </a:solidFill>
                <a:latin typeface="Arial"/>
              </a:rPr>
              <a:t> on the relapse biopsy, not by sequencing."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What served as the comparison group. For example, "Patients in ongoing remission at the same timepoint."</a:t>
            </a:r>
          </a:p>
        </p:txBody>
      </p:sp>
      <p:sp>
        <p:nvSpPr>
          <p:cNvPr id="5" name="figure-plate"/>
          <p:cNvSpPr/>
          <p:nvPr/>
        </p:nvSpPr>
        <p:spPr>
          <a:xfrm>
            <a:off x="6196431" y="1463039"/>
            <a:ext cx="5556351" cy="3214272"/>
          </a:xfrm>
          <a:prstGeom prst="rect">
            <a:avLst/>
          </a:prstGeom>
          <a:solidFill>
            <a:schemeClr val="accent1">
              <a:lumMod val="8000"/>
              <a:lumOff val="9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pic>
        <p:nvPicPr>
          <p:cNvPr id="6" name="figure" descr="autologous-car-t-manufacturing-workflo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1591055"/>
            <a:ext cx="5300319" cy="2958240"/>
          </a:xfrm>
          <a:prstGeom prst="rect">
            <a:avLst/>
          </a:prstGeom>
        </p:spPr>
      </p:pic>
      <p:sp>
        <p:nvSpPr>
          <p:cNvPr id="7" name="fig-cta-generate"/>
          <p:cNvSpPr txBox="1"/>
          <p:nvPr/>
        </p:nvSpPr>
        <p:spPr>
          <a:xfrm>
            <a:off x="6324447" y="4713888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Need a diagram like this? Describe it and create one in seconds at </a:t>
            </a:r>
            <a:r>
              <a:rPr sz="1100" b="0">
                <a:latin typeface="Arial"/>
                <a:hlinkClick r:id="rId3"/>
              </a:rPr>
              <a:t>SciFig</a:t>
            </a:r>
            <a:r>
              <a:rPr sz="11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4532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4532D"/>
      </a:hlink>
      <a:folHlink>
        <a:srgbClr val="1453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Presentation Template — Journal Club (Bold) | SciFig AI</dc:title>
  <dc:subject>Scientific research presentation template</dc:subject>
  <dc:creator>SciFig AI</dc:creator>
  <cp:keywords>journal club presentation template, journal club slides, paper presentation template, journal club examples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Presentation template</cp:category>
</cp:coreProperties>
</file>