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lcb-mor" TargetMode="Externa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Relationship Id="rId3" Type="http://schemas.openxmlformats.org/officeDocument/2006/relationships/hyperlink" Target="https://scifig.ai/go/slcb-prm" TargetMode="External"/><Relationship Id="rId4" Type="http://schemas.openxmlformats.org/officeDocument/2006/relationships/hyperlink" Target="https://scifig.ai/go/slcb-mor" TargetMode="Externa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Relationship Id="rId3" Type="http://schemas.openxmlformats.org/officeDocument/2006/relationships/hyperlink" Target="https://scifig.ai/go/slcb-prm" TargetMode="External"/><Relationship Id="rId4" Type="http://schemas.openxmlformats.org/officeDocument/2006/relationships/hyperlink" Target="https://scifig.ai/go/slcb-mor" TargetMode="Externa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Relationship Id="rId3" Type="http://schemas.openxmlformats.org/officeDocument/2006/relationships/hyperlink" Target="https://scifig.ai/go/slcb-prm" TargetMode="External"/><Relationship Id="rId4" Type="http://schemas.openxmlformats.org/officeDocument/2006/relationships/hyperlink" Target="https://scifig.ai/go/slcb-mor" TargetMode="Externa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scifig.ai/go/slcb-prm" TargetMode="External"/><Relationship Id="rId4" Type="http://schemas.openxmlformats.org/officeDocument/2006/relationships/hyperlink" Target="https://scifig.ai/go/slcb-mor" TargetMode="Externa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scifig.ai/go/slcb-mor" TargetMode="Externa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scifig.ai/go/slcb-prm" TargetMode="External"/><Relationship Id="rId4" Type="http://schemas.openxmlformats.org/officeDocument/2006/relationships/hyperlink" Target="https://scifig.ai/go/slcb-mor" TargetMode="Externa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scifig.ai/go/slcb-mor" TargetMode="Externa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Relationship Id="rId3" Type="http://schemas.openxmlformats.org/officeDocument/2006/relationships/hyperlink" Target="https://scifig.ai/go/slcb-mor" TargetMode="Externa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Relationship Id="rId3" Type="http://schemas.openxmlformats.org/officeDocument/2006/relationships/hyperlink" Target="https://scifig.ai/go/slcb-mor" TargetMode="Externa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Relationship Id="rId3" Type="http://schemas.openxmlformats.org/officeDocument/2006/relationships/hyperlink" Target="https://scifig.ai/go/slcb-mo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lcb-mor" TargetMode="Externa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Relationship Id="rId3" Type="http://schemas.openxmlformats.org/officeDocument/2006/relationships/hyperlink" Target="https://scifig.ai/go/slcb-mor" TargetMode="Externa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Relationship Id="rId3" Type="http://schemas.openxmlformats.org/officeDocument/2006/relationships/hyperlink" Target="https://scifig.ai/go/slcb-mor" TargetMode="Externa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Relationship Id="rId3" Type="http://schemas.openxmlformats.org/officeDocument/2006/relationships/hyperlink" Target="https://scifig.ai/go/slcb-mor" TargetMode="Externa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Relationship Id="rId3" Type="http://schemas.openxmlformats.org/officeDocument/2006/relationships/hyperlink" Target="https://scifig.ai/go/slcb-mor" TargetMode="Externa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Relationship Id="rId3" Type="http://schemas.openxmlformats.org/officeDocument/2006/relationships/hyperlink" Target="https://scifig.ai/go/slcb-mor" TargetMode="Externa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Relationship Id="rId3" Type="http://schemas.openxmlformats.org/officeDocument/2006/relationships/hyperlink" Target="https://scifig.ai/go/slcb-mor" TargetMode="Externa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Relationship Id="rId3" Type="http://schemas.openxmlformats.org/officeDocument/2006/relationships/hyperlink" Target="https://scifig.ai/go/slcb-prm" TargetMode="External"/><Relationship Id="rId4" Type="http://schemas.openxmlformats.org/officeDocument/2006/relationships/hyperlink" Target="https://scifig.ai/go/slcb-mor" TargetMode="Externa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Relationship Id="rId3" Type="http://schemas.openxmlformats.org/officeDocument/2006/relationships/hyperlink" Target="https://scifig.ai/go/slcb-mor" TargetMode="Externa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Relationship Id="rId3" Type="http://schemas.openxmlformats.org/officeDocument/2006/relationships/hyperlink" Target="https://scifig.ai/go/slcb-mor" TargetMode="Externa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scifig.ai/go/slcb-mor" TargetMode="Externa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Relationship Id="rId3" Type="http://schemas.openxmlformats.org/officeDocument/2006/relationships/hyperlink" Target="https://scifig.ai/go/slcb-mo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topic and the occasion, readable at a glance.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Design, technique, controls, and statistics.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How long the work took, and whether it is finished.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was found, with effect size and uncertainty.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changed between conditions, including anything unexpected.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One row per objective, with how far each result can be pushed.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the results mean beyond this project, and the limitation that matters most.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Where the work is blocked, and what would unblock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question this opened, and what it would take to answer 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Full citations for everything referenced in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Who contributed what, plus funding and contact details.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working copy of the title slide — recolor the deck here, then delete this slide.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A divider: everything after this is reference material, not the talk.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Ready-made assets — swap any of these straight into your slides.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Chart and workflow figures you can adapt to your own numbers.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Field-specific figures — every one of these was generated from a prompt.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shape of the talk: how many parts, and where the results sit.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Funding, conflicts, ethics approval, and data availability.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Only the background needed to follow what comes next.</a:t>
            </a:r>
          </a:p>
          <a:p/>
          <a:p>
            <a:r>
              <a:rPr/>
              <a:t>🖼 This example figure was generated with SciFig — see the prompt at </a:t>
            </a:r>
            <a:r>
              <a:rPr>
                <a:hlinkClick r:id="rId3"/>
              </a:rPr>
              <a:t>scifig.ai/go/slcb-prm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4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single figure this talk is built around.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What is unknown, why it stayed unknown, and what closing it buys.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The one sentence the whole talk is built to test.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💡 Each objective maps one-to-one onto a row of the summary table.</a:t>
            </a:r>
          </a:p>
          <a:p/>
          <a:p>
            <a:r>
              <a:rPr/>
              <a:t>Template by SciFig</a:t>
            </a:r>
          </a:p>
          <a:p>
            <a:r>
              <a:rPr/>
              <a:t>More free presentation templates for conferences, lab meetings, journal clubs and thesis defenses: </a:t>
            </a:r>
            <a:r>
              <a:rPr>
                <a:hlinkClick r:id="rId3"/>
              </a:rPr>
              <a:t>scifig.ai/go/slcb-mor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419"/>
            </a:lvl1pPr>
            <a:lvl2pPr marL="457200" indent="0">
              <a:buNone/>
              <a:defRPr sz="1419"/>
            </a:lvl2pPr>
            <a:lvl3pPr marL="914400" indent="0">
              <a:buNone/>
              <a:defRPr sz="1419"/>
            </a:lvl3pPr>
            <a:lvl4pPr marL="1371600" indent="0">
              <a:buNone/>
              <a:defRPr sz="1419"/>
            </a:lvl4pPr>
            <a:lvl5pPr marL="1828800" indent="0">
              <a:buNone/>
              <a:defRPr sz="1419"/>
            </a:lvl5pPr>
            <a:lvl6pPr marL="2286000" indent="0">
              <a:buNone/>
              <a:defRPr sz="1419"/>
            </a:lvl6pPr>
            <a:lvl7pPr marL="2743200" indent="0">
              <a:buNone/>
              <a:defRPr sz="1419"/>
            </a:lvl7pPr>
            <a:lvl8pPr marL="3200400" indent="0">
              <a:buNone/>
              <a:defRPr sz="1419"/>
            </a:lvl8pPr>
            <a:lvl9pPr marL="3657600" indent="0">
              <a:buNone/>
              <a:defRPr sz="1419"/>
            </a:lvl9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jpg"/><Relationship Id="rId3" Type="http://schemas.openxmlformats.org/officeDocument/2006/relationships/hyperlink" Target="https://scifig.ai/go/slcb-fig" TargetMode="External"/><Relationship Id="rId4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3.jpg"/><Relationship Id="rId3" Type="http://schemas.openxmlformats.org/officeDocument/2006/relationships/hyperlink" Target="https://scifig.ai/go/slcb-fig" TargetMode="External"/><Relationship Id="rId4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Relationship Id="rId3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5.png"/><Relationship Id="rId3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6.jpg"/><Relationship Id="rId3" Type="http://schemas.openxmlformats.org/officeDocument/2006/relationships/hyperlink" Target="https://scifig.ai/go/slcb-fig" TargetMode="External"/><Relationship Id="rId4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cb-qrs" TargetMode="External"/><Relationship Id="rId3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lcb-clr" TargetMode="External"/><Relationship Id="rId3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g"/><Relationship Id="rId3" Type="http://schemas.openxmlformats.org/officeDocument/2006/relationships/image" Target="../media/image8.jpg"/><Relationship Id="rId4" Type="http://schemas.openxmlformats.org/officeDocument/2006/relationships/image" Target="../media/image9.jpg"/><Relationship Id="rId5" Type="http://schemas.openxmlformats.org/officeDocument/2006/relationships/image" Target="../media/image10.jpg"/><Relationship Id="rId6" Type="http://schemas.openxmlformats.org/officeDocument/2006/relationships/image" Target="../media/image11.jpg"/><Relationship Id="rId7" Type="http://schemas.openxmlformats.org/officeDocument/2006/relationships/image" Target="../media/image12.jpg"/><Relationship Id="rId8" Type="http://schemas.openxmlformats.org/officeDocument/2006/relationships/image" Target="../media/image13.jpg"/><Relationship Id="rId9" Type="http://schemas.openxmlformats.org/officeDocument/2006/relationships/image" Target="../media/image14.jpg"/><Relationship Id="rId10" Type="http://schemas.openxmlformats.org/officeDocument/2006/relationships/hyperlink" Target="https://scifig.ai/go/slcb-ico" TargetMode="External"/><Relationship Id="rId11" Type="http://schemas.openxmlformats.org/officeDocument/2006/relationships/hyperlink" Target="https://scifig.ai/go/slcb-gen" TargetMode="External"/><Relationship Id="rId1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g"/><Relationship Id="rId3" Type="http://schemas.openxmlformats.org/officeDocument/2006/relationships/image" Target="../media/image16.jp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jpg"/><Relationship Id="rId7" Type="http://schemas.openxmlformats.org/officeDocument/2006/relationships/image" Target="../media/image20.jpg"/><Relationship Id="rId8" Type="http://schemas.openxmlformats.org/officeDocument/2006/relationships/hyperlink" Target="https://scifig.ai/go/slcb-tpl" TargetMode="External"/><Relationship Id="rId9" Type="http://schemas.openxmlformats.org/officeDocument/2006/relationships/hyperlink" Target="https://scifig.ai/go/slcb-gen" TargetMode="External"/><Relationship Id="rId10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6.jpg"/><Relationship Id="rId5" Type="http://schemas.openxmlformats.org/officeDocument/2006/relationships/image" Target="../media/image21.jpg"/><Relationship Id="rId6" Type="http://schemas.openxmlformats.org/officeDocument/2006/relationships/image" Target="../media/image22.jpg"/><Relationship Id="rId7" Type="http://schemas.openxmlformats.org/officeDocument/2006/relationships/image" Target="../media/image23.jpg"/><Relationship Id="rId8" Type="http://schemas.openxmlformats.org/officeDocument/2006/relationships/hyperlink" Target="https://scifig.ai/go/slcb-gal" TargetMode="External"/><Relationship Id="rId9" Type="http://schemas.openxmlformats.org/officeDocument/2006/relationships/hyperlink" Target="https://scifig.ai/go/slcb-gen" TargetMode="External"/><Relationship Id="rId10" Type="http://schemas.openxmlformats.org/officeDocument/2006/relationships/notesSlide" Target="../notesSlides/notesSlide2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hyperlink" Target="https://scifig.ai/go/slcb-fig" TargetMode="External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hyperlink" Target="https://scifig.ai/go/slcb-fig" TargetMode="External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10783519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Conference Presentation for Tumor Immunology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6210147" y="5870448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6210147" y="6254496"/>
            <a:ext cx="5414619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conference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Study Design and Methods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Study design and sample size. For example, "Syngeneic model, n = 10 per arm, powered for a 30 percent change in tumor volume."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Key technique and why.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Multiplex imaging</a:t>
            </a:r>
            <a:r>
              <a:rPr sz="2000" b="0">
                <a:solidFill>
                  <a:srgbClr val="1A1A1A"/>
                </a:solidFill>
                <a:latin typeface="Arial"/>
              </a:rPr>
              <a:t> rather than bulk cytometry, because spatial context is the variable of interest."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Controls and statistics. For example, "Vehicle plus isotype as the control arm; significance at alpha = 0.05."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tumor-acidic-microenvironment-calcium-signal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III  ·  METHODOLOGY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Experiment Timeline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Phase 1 — setup and validation. For example, "Months 1-3: line generation, guide validation, and assay calibration."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2 — main data collection. For example, "Months 4-9: full time-course across both guides, three replicates each."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Phase 3 — replication and analysis. For example, "Months 10-12: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cell line</a:t>
            </a:r>
            <a:r>
              <a:rPr sz="2000" b="0">
                <a:solidFill>
                  <a:srgbClr val="1A1A1A"/>
                </a:solidFill>
                <a:latin typeface="Arial"/>
              </a:rPr>
              <a:t> and final analysis."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rt-qpcr-laboratory-workflo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1 — For Example, "Knockout Sustains Pathway Activation Past 12 Hours"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Lead with what you found in plain language, then point at the part of the figure that shows it.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Give the effect size and its uncertainty, not just the p-value.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2.4-fold higher</a:t>
            </a:r>
            <a:r>
              <a:rPr sz="2000" b="0">
                <a:solidFill>
                  <a:srgbClr val="1A1A1A"/>
                </a:solidFill>
                <a:latin typeface="Arial"/>
              </a:rPr>
              <a:t> at 12 h (95% CI 1.8-3.1)."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Title this slide with the finding rather than with "Result 1" — a title that states the result does half the talking for you.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bar-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10411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Result 2 — For Example, "The Effect Scales With Baseline Expression"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2065324"/>
            <a:ext cx="5300319" cy="404286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changed between conditions. For example, "The same trend held in the replication line, with a smaller slope."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Any result that went against your expectation — say it here.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The rescue only partially reversed the phenotype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Say what the axes are before you say what they mean.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937308"/>
            <a:ext cx="5556351" cy="3900001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chart-scatter-nav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2065324"/>
            <a:ext cx="5300319" cy="3643969"/>
          </a:xfrm>
          <a:prstGeom prst="rect">
            <a:avLst/>
          </a:prstGeom>
        </p:spPr>
      </p:pic>
      <p:sp>
        <p:nvSpPr>
          <p:cNvPr id="7" name="fig-cta-caption"/>
          <p:cNvSpPr txBox="1"/>
          <p:nvPr/>
        </p:nvSpPr>
        <p:spPr>
          <a:xfrm>
            <a:off x="6324447" y="5873886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Describe this figure in one line: what is plotted, and what it shows.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IV  ·  RESULTS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Summary of Findings</a:t>
            </a:r>
          </a:p>
        </p:txBody>
      </p:sp>
      <p:graphicFrame>
        <p:nvGraphicFramePr>
          <p:cNvPr id="4" name="summary-table"/>
          <p:cNvGraphicFramePr>
            <a:graphicFrameLocks noGrp="1"/>
          </p:cNvGraphicFramePr>
          <p:nvPr/>
        </p:nvGraphicFramePr>
        <p:xfrm>
          <a:off x="566928" y="1700784"/>
          <a:ext cx="11057839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85946"/>
                <a:gridCol w="3685946"/>
                <a:gridCol w="3685947"/>
              </a:tblGrid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Objective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What we found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1">
                          <a:solidFill>
                            <a:schemeClr val="accent1"/>
                          </a:solidFill>
                          <a:latin typeface="Arial"/>
                        </a:rPr>
                        <a:t>Confidence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Quantify pathway output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Activation sustained 2.4-fold past 12 h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High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Compare against rescue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Rescue reverses the effect only partially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Validate in a second line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Same direction, smaller effect size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Preliminary</a:t>
                      </a:r>
                    </a:p>
                  </a:txBody>
                  <a:tcPr marL="109728" marR="109728" anchor="ctr">
                    <a:noFill/>
                  </a:tcPr>
                </a:tc>
              </a:tr>
              <a:tr h="804672"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Replicate with a second guide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Consistent, with a wider confidence interval</a:t>
                      </a:r>
                    </a:p>
                  </a:txBody>
                  <a:tcPr marL="109728" marR="109728" anchor="ctr"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1800" b="0">
                          <a:solidFill>
                            <a:srgbClr val="1A1A1A"/>
                          </a:solidFill>
                          <a:latin typeface="Arial"/>
                        </a:rPr>
                        <a:t>Moderate</a:t>
                      </a:r>
                    </a:p>
                  </a:txBody>
                  <a:tcPr marL="109728" marR="109728" anchor="ctr">
                    <a:noFill/>
                  </a:tcPr>
                </a:tc>
              </a:tr>
            </a:tbl>
          </a:graphicData>
        </a:graphic>
      </p:graphicFrame>
      <p:sp>
        <p:nvSpPr>
          <p:cNvPr id="5" name="table-rule-0"/>
          <p:cNvSpPr/>
          <p:nvPr/>
        </p:nvSpPr>
        <p:spPr>
          <a:xfrm>
            <a:off x="566928" y="2505456"/>
            <a:ext cx="11057839" cy="182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able-rule-1"/>
          <p:cNvSpPr/>
          <p:nvPr/>
        </p:nvSpPr>
        <p:spPr>
          <a:xfrm>
            <a:off x="566928" y="3310128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able-rule-2"/>
          <p:cNvSpPr/>
          <p:nvPr/>
        </p:nvSpPr>
        <p:spPr>
          <a:xfrm>
            <a:off x="566928" y="4114800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table-rule-3"/>
          <p:cNvSpPr/>
          <p:nvPr/>
        </p:nvSpPr>
        <p:spPr>
          <a:xfrm>
            <a:off x="566928" y="4919472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able-rule-4"/>
          <p:cNvSpPr/>
          <p:nvPr/>
        </p:nvSpPr>
        <p:spPr>
          <a:xfrm>
            <a:off x="566928" y="5724144"/>
            <a:ext cx="11057839" cy="7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What the Results Mean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it means for the field. For example, "This places the acidity effect upstream of checkpoint expression, not parallel to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it fits or clashes with prior work. For example, "It disagrees with the 2024 buffering study, which used a model without a myeloid-rich stroma."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limitation a reviewer raises first.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Single syngeneic model</a:t>
            </a:r>
            <a:r>
              <a:rPr sz="2000" b="0">
                <a:solidFill>
                  <a:srgbClr val="1A1A1A"/>
                </a:solidFill>
                <a:latin typeface="Arial"/>
              </a:rPr>
              <a:t>, and no human validation cohort yet."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dna-damage-response-and-cellular-senescen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Troubleshooting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is not working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broke, and what you already tried. For example, "The assay drifts after passage 12; fresh thaws and recalibration did not fix it."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failure mode you suspect.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Clonal drift</a:t>
            </a:r>
            <a:r>
              <a:rPr sz="2000" b="0">
                <a:solidFill>
                  <a:srgbClr val="1A1A1A"/>
                </a:solidFill>
                <a:latin typeface="Arial"/>
              </a:rPr>
              <a:t>, not reagent variability — it tracks with passage number, not lot."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How far it sets the timeline back.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would unblock it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A second pair of hands for the passage-matched repeat.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An assay that does not depend on late-passage cells.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Access to the earlier frozen stock, if it still exists.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V  ·  DISCUSSION AND NEXT STEPS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Remaining Questions and Next Steps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still open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question this work opened up. For example, "Does the partial rescue mean a </a:t>
            </a:r>
            <a:r>
              <a:rPr sz="2000" b="1">
                <a:solidFill>
                  <a:schemeClr val="accent1"/>
                </a:solidFill>
                <a:latin typeface="Arial"/>
              </a:rPr>
              <a:t>second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is involved?"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result that would change the interpretation if it did not hold.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The assumption the whole model still rests on.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comes next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experiment that would answer it. For example, "A double knockout with the candidate regulator, on the same time-course."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it would take to run. For example, "</a:t>
            </a:r>
            <a:r>
              <a:rPr sz="2000" b="1">
                <a:solidFill>
                  <a:schemeClr val="accent1"/>
                </a:solidFill>
                <a:latin typeface="Arial"/>
              </a:rPr>
              <a:t>Two months of scope time</a:t>
            </a:r>
            <a:r>
              <a:rPr sz="2000" b="0">
                <a:solidFill>
                  <a:srgbClr val="1A1A1A"/>
                </a:solidFill>
                <a:latin typeface="Arial"/>
              </a:rPr>
              <a:t> and access to the primary tissue bank."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would have to be true before scaling this up.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References</a:t>
            </a:r>
          </a:p>
        </p:txBody>
      </p:sp>
      <p:sp>
        <p:nvSpPr>
          <p:cNvPr id="3" name="body"/>
          <p:cNvSpPr txBox="1"/>
          <p:nvPr/>
        </p:nvSpPr>
        <p:spPr>
          <a:xfrm>
            <a:off x="566928" y="1591055"/>
            <a:ext cx="1105783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1.  Author, A. A., Author, B. B., &amp; Author, C. C.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2.  Author, D. D., &amp; Author, E. E.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3.  Author, F. F., et al. (Year). Title of the article. Title of the Journal, volume(issue), page range.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4.  Author, G. G., &amp; Author, H. H. (Year). Title of the preprint. Preprint server.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5.  Author, I. I., et al. (Year). Title of the dataset [Data set]. Repository. https://doi.org/10.0000/example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6.  Author, J. J., &amp; Author, K. K. (Year). Title of the chapter. In Editor (Ed.), Title of the book (pp. 000-000). Publisher.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7.  Author, L. L., et al. (Year). Title of the article. Title of the Journal, volume(issue), page range. https://doi.org/10.0000/example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7" name="closing-band"/>
          <p:cNvSpPr/>
          <p:nvPr/>
        </p:nvSpPr>
        <p:spPr>
          <a:xfrm>
            <a:off x="0" y="0"/>
            <a:ext cx="12191695" cy="148132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kicker"/>
          <p:cNvSpPr txBox="1"/>
          <p:nvPr/>
        </p:nvSpPr>
        <p:spPr>
          <a:xfrm>
            <a:off x="566928" y="384048"/>
            <a:ext cx="11057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THANK YOU</a:t>
            </a:r>
          </a:p>
        </p:txBody>
      </p:sp>
      <p:sp>
        <p:nvSpPr>
          <p:cNvPr id="9" name="page-title"/>
          <p:cNvSpPr txBox="1"/>
          <p:nvPr/>
        </p:nvSpPr>
        <p:spPr>
          <a:xfrm>
            <a:off x="566928" y="713232"/>
            <a:ext cx="11057839" cy="6400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200" b="1">
                <a:solidFill>
                  <a:srgbClr val="FFFFFF"/>
                </a:solidFill>
                <a:latin typeface="Arial"/>
              </a:rPr>
              <a:t>Acknowledgments</a:t>
            </a:r>
          </a:p>
        </p:txBody>
      </p:sp>
      <p:sp>
        <p:nvSpPr>
          <p:cNvPr id="10" name="ack-head-0"/>
          <p:cNvSpPr txBox="1"/>
          <p:nvPr/>
        </p:nvSpPr>
        <p:spPr>
          <a:xfrm>
            <a:off x="56692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Lab or department</a:t>
            </a:r>
          </a:p>
        </p:txBody>
      </p:sp>
      <p:sp>
        <p:nvSpPr>
          <p:cNvPr id="11" name="ack-names-0"/>
          <p:cNvSpPr txBox="1"/>
          <p:nvPr/>
        </p:nvSpPr>
        <p:spPr>
          <a:xfrm>
            <a:off x="56692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principal investigator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co-first author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sequencing and analysis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animal work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imaging support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</a:t>
            </a:r>
          </a:p>
        </p:txBody>
      </p:sp>
      <p:sp>
        <p:nvSpPr>
          <p:cNvPr id="12" name="ack-head-1"/>
          <p:cNvSpPr txBox="1"/>
          <p:nvPr/>
        </p:nvSpPr>
        <p:spPr>
          <a:xfrm>
            <a:off x="3401568" y="2011680"/>
            <a:ext cx="2697480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chemeClr val="accent1"/>
                </a:solidFill>
                <a:latin typeface="Arial"/>
              </a:rPr>
              <a:t>Collaborators and funding</a:t>
            </a:r>
          </a:p>
        </p:txBody>
      </p:sp>
      <p:sp>
        <p:nvSpPr>
          <p:cNvPr id="13" name="ack-names-1"/>
          <p:cNvSpPr txBox="1"/>
          <p:nvPr/>
        </p:nvSpPr>
        <p:spPr>
          <a:xfrm>
            <a:off x="3401568" y="2414016"/>
            <a:ext cx="269748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collaborating lab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statistics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Name — clinical samples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NIH Grant No. XYZ12345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NSF Grant No. ABC67890</a:t>
            </a:r>
          </a:p>
          <a:p>
            <a:pPr algn="l">
              <a:lnSpc>
                <a:spcPct val="100000"/>
              </a:lnSpc>
              <a:spcBef>
                <a:spcPts val="800"/>
              </a:spcBef>
            </a:pPr>
            <a:r>
              <a:rPr sz="1400" b="0">
                <a:solidFill>
                  <a:srgbClr val="1A1A1A"/>
                </a:solidFill>
                <a:latin typeface="Arial"/>
              </a:rPr>
              <a:t>your.email@institution.edu</a:t>
            </a:r>
          </a:p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4828032"/>
            <a:ext cx="868680" cy="868680"/>
          </a:xfrm>
        </p:spPr>
        <p:txBody>
          <a:bodyPr/>
          <a:p/>
        </p:txBody>
      </p:sp>
      <p:sp>
        <p:nvSpPr>
          <p:cNvPr id="14" name="institution-name"/>
          <p:cNvSpPr txBox="1"/>
          <p:nvPr/>
        </p:nvSpPr>
        <p:spPr>
          <a:xfrm>
            <a:off x="566928" y="5806440"/>
            <a:ext cx="237744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400" b="0">
                <a:solidFill>
                  <a:srgbClr val="5A5F66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5" name="qr-slot"/>
          <p:cNvSpPr>
            <a:spLocks noGrp="1"/>
          </p:cNvSpPr>
          <p:nvPr>
            <p:ph type="pic" idx="20"/>
          </p:nvPr>
        </p:nvSpPr>
        <p:spPr>
          <a:xfrm>
            <a:off x="5230368" y="4828032"/>
            <a:ext cx="868680" cy="868680"/>
          </a:xfrm>
        </p:spPr>
        <p:txBody>
          <a:bodyPr/>
          <a:p/>
        </p:txBody>
      </p:sp>
      <p:sp>
        <p:nvSpPr>
          <p:cNvPr id="15" name="qr-hint"/>
          <p:cNvSpPr txBox="1"/>
          <p:nvPr/>
        </p:nvSpPr>
        <p:spPr>
          <a:xfrm>
            <a:off x="4041648" y="5806440"/>
            <a:ext cx="2057400" cy="43891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>
              <a:lnSpc>
                <a:spcPct val="12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QR code to your paper, preprint, dataset or lab page</a:t>
            </a:r>
          </a:p>
        </p:txBody>
      </p:sp>
      <p:sp>
        <p:nvSpPr>
          <p:cNvPr id="16" name="qr-cta"/>
          <p:cNvSpPr txBox="1"/>
          <p:nvPr/>
        </p:nvSpPr>
        <p:spPr>
          <a:xfrm>
            <a:off x="4041648" y="6263640"/>
            <a:ext cx="2057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>
              <a:lnSpc>
                <a:spcPct val="100000"/>
              </a:lnSpc>
            </a:pPr>
            <a:r>
              <a:rPr sz="1100" b="0">
                <a:latin typeface="Arial"/>
                <a:hlinkClick r:id="rId2"/>
              </a:rPr>
              <a:t>Make a QR code free</a:t>
            </a:r>
          </a:p>
        </p:txBody>
      </p:sp>
      <p:sp>
        <p:nvSpPr>
          <p:cNvPr id="17" name="team-photo-frame"/>
          <p:cNvSpPr/>
          <p:nvPr/>
        </p:nvSpPr>
        <p:spPr>
          <a:xfrm>
            <a:off x="6473952" y="2011680"/>
            <a:ext cx="5148072" cy="3931920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8" name="team-photo-hint"/>
          <p:cNvSpPr txBox="1"/>
          <p:nvPr/>
        </p:nvSpPr>
        <p:spPr>
          <a:xfrm>
            <a:off x="6839712" y="3703320"/>
            <a:ext cx="4416552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Insert a picture of your team here</a:t>
            </a:r>
          </a:p>
        </p:txBody>
      </p:sp>
      <p:sp>
        <p:nvSpPr>
          <p:cNvPr id="6" name="team-photo"/>
          <p:cNvSpPr>
            <a:spLocks noGrp="1"/>
          </p:cNvSpPr>
          <p:nvPr>
            <p:ph type="pic" idx="21"/>
          </p:nvPr>
        </p:nvSpPr>
        <p:spPr>
          <a:xfrm>
            <a:off x="6473952" y="2011680"/>
            <a:ext cx="5148072" cy="3931920"/>
          </a:xfrm>
        </p:spPr>
        <p:txBody>
          <a:bodyPr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4" name="cov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4C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ver-band"/>
          <p:cNvSpPr/>
          <p:nvPr/>
        </p:nvSpPr>
        <p:spPr>
          <a:xfrm>
            <a:off x="0" y="5687568"/>
            <a:ext cx="12191695" cy="1170432"/>
          </a:xfrm>
          <a:prstGeom prst="rect">
            <a:avLst/>
          </a:prstGeom>
          <a:solidFill>
            <a:srgbClr val="0B394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logo-institution"/>
          <p:cNvSpPr>
            <a:spLocks noGrp="1"/>
          </p:cNvSpPr>
          <p:nvPr>
            <p:ph type="pic" idx="1"/>
          </p:nvPr>
        </p:nvSpPr>
        <p:spPr>
          <a:xfrm>
            <a:off x="566928" y="548640"/>
            <a:ext cx="713232" cy="713232"/>
          </a:xfrm>
        </p:spPr>
        <p:txBody>
          <a:bodyPr/>
          <a:p/>
        </p:txBody>
      </p:sp>
      <p:sp>
        <p:nvSpPr>
          <p:cNvPr id="6" name="institution-name"/>
          <p:cNvSpPr txBox="1"/>
          <p:nvPr/>
        </p:nvSpPr>
        <p:spPr>
          <a:xfrm>
            <a:off x="1481328" y="722376"/>
            <a:ext cx="3142488" cy="36576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400" b="0">
                <a:solidFill>
                  <a:srgbClr val="FFFFFF"/>
                </a:solidFill>
                <a:latin typeface="Arial"/>
              </a:rPr>
              <a:t>Name of Institution or University</a:t>
            </a:r>
          </a:p>
        </p:txBody>
      </p:sp>
      <p:sp>
        <p:nvSpPr>
          <p:cNvPr id="7" name="cover-title"/>
          <p:cNvSpPr txBox="1"/>
          <p:nvPr/>
        </p:nvSpPr>
        <p:spPr>
          <a:xfrm>
            <a:off x="566928" y="1417320"/>
            <a:ext cx="6565392" cy="408736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12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Conference Presentation for Tumor Immunology Research</a:t>
            </a:r>
          </a:p>
        </p:txBody>
      </p:sp>
      <p:sp>
        <p:nvSpPr>
          <p:cNvPr id="8" name="cover-f00"/>
          <p:cNvSpPr txBox="1"/>
          <p:nvPr/>
        </p:nvSpPr>
        <p:spPr>
          <a:xfrm>
            <a:off x="566928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Your name here</a:t>
            </a:r>
          </a:p>
        </p:txBody>
      </p:sp>
      <p:sp>
        <p:nvSpPr>
          <p:cNvPr id="9" name="cover-f01"/>
          <p:cNvSpPr txBox="1"/>
          <p:nvPr/>
        </p:nvSpPr>
        <p:spPr>
          <a:xfrm>
            <a:off x="566928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Your title or role here</a:t>
            </a:r>
          </a:p>
        </p:txBody>
      </p:sp>
      <p:sp>
        <p:nvSpPr>
          <p:cNvPr id="10" name="cover-f10"/>
          <p:cNvSpPr txBox="1"/>
          <p:nvPr/>
        </p:nvSpPr>
        <p:spPr>
          <a:xfrm>
            <a:off x="4101083" y="5870448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Name of conference or event</a:t>
            </a:r>
          </a:p>
        </p:txBody>
      </p:sp>
      <p:sp>
        <p:nvSpPr>
          <p:cNvPr id="11" name="cover-f11"/>
          <p:cNvSpPr txBox="1"/>
          <p:nvPr/>
        </p:nvSpPr>
        <p:spPr>
          <a:xfrm>
            <a:off x="4101083" y="6254496"/>
            <a:ext cx="3305556" cy="3840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FFFFFF"/>
                </a:solidFill>
                <a:latin typeface="Arial"/>
              </a:rPr>
              <a:t>Date of conference</a:t>
            </a:r>
          </a:p>
        </p:txBody>
      </p:sp>
      <p:sp>
        <p:nvSpPr>
          <p:cNvPr id="12" name="recolor-card"/>
          <p:cNvSpPr/>
          <p:nvPr/>
        </p:nvSpPr>
        <p:spPr>
          <a:xfrm>
            <a:off x="7680960" y="1051560"/>
            <a:ext cx="3950208" cy="4572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recolor-tip"/>
          <p:cNvSpPr txBox="1"/>
          <p:nvPr/>
        </p:nvSpPr>
        <p:spPr>
          <a:xfrm>
            <a:off x="7991856" y="1362456"/>
            <a:ext cx="3328416" cy="39502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F4C5C"/>
                </a:solidFill>
                <a:latin typeface="Arial"/>
              </a:rPr>
              <a:t>Want a different color palette?</a:t>
            </a:r>
            <a:r>
              <a:rPr sz="1600" b="0">
                <a:solidFill>
                  <a:srgbClr val="1A1A1A"/>
                </a:solidFill>
                <a:latin typeface="Arial"/>
              </a:rPr>
              <a:t> One change recolors the whole deck.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0F4C5C"/>
                </a:solidFill>
                <a:latin typeface="Arial"/>
              </a:rPr>
              <a:t>PowerPoint</a:t>
            </a:r>
            <a:r>
              <a:rPr sz="1600" b="0">
                <a:solidFill>
                  <a:srgbClr val="1A1A1A"/>
                </a:solidFill>
                <a:latin typeface="Arial"/>
              </a:rPr>
              <a:t> — Design → Variants → Colors → Customize Colors. Fonts: Design → Variants → Fonts.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1">
                <a:solidFill>
                  <a:srgbClr val="0F4C5C"/>
                </a:solidFill>
                <a:latin typeface="Arial"/>
              </a:rPr>
              <a:t>Google Slides</a:t>
            </a:r>
            <a:r>
              <a:rPr sz="1600" b="0">
                <a:solidFill>
                  <a:srgbClr val="1A1A1A"/>
                </a:solidFill>
                <a:latin typeface="Arial"/>
              </a:rPr>
              <a:t> — Slide → Edit theme → Colors.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Need more detail? </a:t>
            </a:r>
            <a:r>
              <a:rPr sz="1600" b="0">
                <a:latin typeface="Arial"/>
                <a:hlinkClick r:id="rId2"/>
              </a:rPr>
              <a:t>Read the full recoloring guide</a:t>
            </a:r>
            <a:r>
              <a:rPr sz="1600" b="0">
                <a:solidFill>
                  <a:srgbClr val="1A1A1A"/>
                </a:solidFill>
                <a:latin typeface="Arial"/>
              </a:rPr>
              <a:t>.</a:t>
            </a:r>
          </a:p>
          <a:p>
            <a:pPr algn="l">
              <a:lnSpc>
                <a:spcPct val="100000"/>
              </a:lnSpc>
              <a:spcBef>
                <a:spcPts val="1600"/>
              </a:spcBef>
            </a:pPr>
            <a:r>
              <a:rPr sz="1600" b="0">
                <a:solidFill>
                  <a:srgbClr val="1A1A1A"/>
                </a:solidFill>
                <a:latin typeface="Arial"/>
              </a:rPr>
              <a:t>Delete this slide when you are done.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divider-bg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page-title"/>
          <p:cNvSpPr txBox="1"/>
          <p:nvPr/>
        </p:nvSpPr>
        <p:spPr>
          <a:xfrm>
            <a:off x="566928" y="2697480"/>
            <a:ext cx="977767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000" b="1">
                <a:solidFill>
                  <a:srgbClr val="FFFFFF"/>
                </a:solidFill>
                <a:latin typeface="Arial"/>
              </a:rPr>
              <a:t>Supplementary Resources</a:t>
            </a:r>
          </a:p>
        </p:txBody>
      </p:sp>
      <p:sp>
        <p:nvSpPr>
          <p:cNvPr id="4" name="divider-lead"/>
          <p:cNvSpPr txBox="1"/>
          <p:nvPr/>
        </p:nvSpPr>
        <p:spPr>
          <a:xfrm>
            <a:off x="566928" y="3749039"/>
            <a:ext cx="9411919" cy="9144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400" b="0">
                <a:solidFill>
                  <a:srgbClr val="FFFFFF"/>
                </a:solidFill>
                <a:latin typeface="Arial"/>
              </a:rPr>
              <a:t>The next slides hold ready-made figures and icons you can drop straight into this deck — and a link to the rest.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Lab Equipment and Consumables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template-editable-96-well-plat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384" y="1787710"/>
            <a:ext cx="2325547" cy="1307474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96-well plate</a:t>
            </a:r>
          </a:p>
        </p:txBody>
      </p:sp>
      <p:pic>
        <p:nvPicPr>
          <p:cNvPr id="6" name="showcase-1" descr="sc-icon-zoomed-callout-circle-to-circle-lin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241" y="1719072"/>
            <a:ext cx="1444752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333138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Zoomed callout</a:t>
            </a:r>
          </a:p>
        </p:txBody>
      </p:sp>
      <p:pic>
        <p:nvPicPr>
          <p:cNvPr id="8" name="showcase-2" descr="sc-icon-coplin-jar-with-blood-smear-slide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5701" y="1719072"/>
            <a:ext cx="144475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609584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Coplin jar</a:t>
            </a:r>
          </a:p>
        </p:txBody>
      </p:sp>
      <p:pic>
        <p:nvPicPr>
          <p:cNvPr id="10" name="showcase-3" descr="sc-icon-mouse-pup-you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0161" y="1719072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8860307" y="327355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Lab mouse</a:t>
            </a:r>
          </a:p>
        </p:txBody>
      </p:sp>
      <p:pic>
        <p:nvPicPr>
          <p:cNvPr id="12" name="showcase-4" descr="sc-icon-magnetic-cell-separato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678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566928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Magnetic cell separator</a:t>
            </a:r>
          </a:p>
        </p:txBody>
      </p:sp>
      <p:pic>
        <p:nvPicPr>
          <p:cNvPr id="14" name="showcase-5" descr="sc-icon-imaging-flow-cytometer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1241" y="3685031"/>
            <a:ext cx="1444752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333138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Imaging flow cytometer</a:t>
            </a:r>
          </a:p>
        </p:txBody>
      </p:sp>
      <p:pic>
        <p:nvPicPr>
          <p:cNvPr id="16" name="showcase-6" descr="sc-icon-petri-dish-with-cell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55701" y="3685031"/>
            <a:ext cx="1444752" cy="1444752"/>
          </a:xfrm>
          <a:prstGeom prst="rect">
            <a:avLst/>
          </a:prstGeom>
        </p:spPr>
      </p:pic>
      <p:sp>
        <p:nvSpPr>
          <p:cNvPr id="17" name="showcase-label-6"/>
          <p:cNvSpPr txBox="1"/>
          <p:nvPr/>
        </p:nvSpPr>
        <p:spPr>
          <a:xfrm>
            <a:off x="609584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Petri dish</a:t>
            </a:r>
          </a:p>
        </p:txBody>
      </p:sp>
      <p:pic>
        <p:nvPicPr>
          <p:cNvPr id="18" name="showcase-7" descr="sc-icon-cubitainer-container-5-gallo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0161" y="3685031"/>
            <a:ext cx="1444752" cy="1444752"/>
          </a:xfrm>
          <a:prstGeom prst="rect">
            <a:avLst/>
          </a:prstGeom>
        </p:spPr>
      </p:pic>
      <p:sp>
        <p:nvSpPr>
          <p:cNvPr id="19" name="showcase-label-7"/>
          <p:cNvSpPr txBox="1"/>
          <p:nvPr/>
        </p:nvSpPr>
        <p:spPr>
          <a:xfrm>
            <a:off x="8860307" y="5239512"/>
            <a:ext cx="276445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Cubitainer</a:t>
            </a:r>
          </a:p>
        </p:txBody>
      </p:sp>
      <p:sp>
        <p:nvSpPr>
          <p:cNvPr id="20" name="showcase-cta-icon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scientific icons at </a:t>
            </a:r>
            <a:r>
              <a:rPr sz="1300" b="0">
                <a:latin typeface="Arial"/>
                <a:hlinkClick r:id="rId10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11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Data and Analysis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sc-icon-action-potential-diagram-labeled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525" y="1719072"/>
            <a:ext cx="1444752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Action potential</a:t>
            </a:r>
          </a:p>
        </p:txBody>
      </p:sp>
      <p:pic>
        <p:nvPicPr>
          <p:cNvPr id="6" name="showcase-1" descr="sc-template-gas-chromatography-mass-spectrometry-gcms-schemati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989" y="1719072"/>
            <a:ext cx="2569716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GC-MS schematic</a:t>
            </a:r>
          </a:p>
        </p:txBody>
      </p:sp>
      <p:pic>
        <p:nvPicPr>
          <p:cNvPr id="8" name="showcase-2" descr="sc-template-prisma-flow-diagram-for-systematic-review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6697" y="1719072"/>
            <a:ext cx="2590192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PRISMA flow diagram</a:t>
            </a:r>
          </a:p>
        </p:txBody>
      </p:sp>
      <p:pic>
        <p:nvPicPr>
          <p:cNvPr id="10" name="showcase-3" descr="sc-icon-flow-cytometry-graph-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525" y="3685031"/>
            <a:ext cx="1444752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Flow cytometry plot</a:t>
            </a:r>
          </a:p>
        </p:txBody>
      </p:sp>
      <p:pic>
        <p:nvPicPr>
          <p:cNvPr id="12" name="showcase-4" descr="sc-icon-heat-map-generic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73471" y="3685031"/>
            <a:ext cx="1444752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Heat map</a:t>
            </a:r>
          </a:p>
        </p:txBody>
      </p:sp>
      <p:pic>
        <p:nvPicPr>
          <p:cNvPr id="14" name="showcase-5" descr="sc-template-kaplan-meier-survival-curv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6935" y="3685031"/>
            <a:ext cx="2569716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>Kaplan-Meier curve</a:t>
            </a:r>
          </a:p>
        </p:txBody>
      </p:sp>
      <p:sp>
        <p:nvSpPr>
          <p:cNvPr id="16" name="showcase-cta-templates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free figure templates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Resources: Tumor Immunology Figures</a:t>
            </a:r>
          </a:p>
        </p:txBody>
      </p:sp>
      <p:sp>
        <p:nvSpPr>
          <p:cNvPr id="3" name="showcase-lead"/>
          <p:cNvSpPr txBox="1"/>
          <p:nvPr/>
        </p:nvSpPr>
        <p:spPr>
          <a:xfrm>
            <a:off x="566928" y="1316735"/>
            <a:ext cx="11057839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800" b="0">
                <a:solidFill>
                  <a:srgbClr val="5A5F66"/>
                </a:solidFill>
                <a:latin typeface="Arial"/>
              </a:rPr>
              <a:t>Use these resources to level up your presentation</a:t>
            </a:r>
          </a:p>
        </p:txBody>
      </p:sp>
      <p:pic>
        <p:nvPicPr>
          <p:cNvPr id="4" name="showcase-0" descr="lung-cancer-immune-escape-microenviron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0" y="1719072"/>
            <a:ext cx="2588581" cy="1444752"/>
          </a:xfrm>
          <a:prstGeom prst="rect">
            <a:avLst/>
          </a:prstGeom>
        </p:spPr>
      </p:pic>
      <p:sp>
        <p:nvSpPr>
          <p:cNvPr id="5" name="showcase-label-0"/>
          <p:cNvSpPr txBox="1"/>
          <p:nvPr/>
        </p:nvSpPr>
        <p:spPr>
          <a:xfrm>
            <a:off x="566928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6" name="showcase-1" descr="tumor-acidic-microenvironment-calcium-signal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1556" y="1719072"/>
            <a:ext cx="2588581" cy="1444752"/>
          </a:xfrm>
          <a:prstGeom prst="rect">
            <a:avLst/>
          </a:prstGeom>
        </p:spPr>
      </p:pic>
      <p:sp>
        <p:nvSpPr>
          <p:cNvPr id="7" name="showcase-label-1"/>
          <p:cNvSpPr txBox="1"/>
          <p:nvPr/>
        </p:nvSpPr>
        <p:spPr>
          <a:xfrm>
            <a:off x="4252874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8" name="showcase-2" descr="dna-damage-response-and-cellular-senescence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87503" y="1719072"/>
            <a:ext cx="2588581" cy="1444752"/>
          </a:xfrm>
          <a:prstGeom prst="rect">
            <a:avLst/>
          </a:prstGeom>
        </p:spPr>
      </p:pic>
      <p:sp>
        <p:nvSpPr>
          <p:cNvPr id="9" name="showcase-label-2"/>
          <p:cNvSpPr txBox="1"/>
          <p:nvPr/>
        </p:nvSpPr>
        <p:spPr>
          <a:xfrm>
            <a:off x="7938820" y="327355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0" name="showcase-3" descr="bite-bispecific-antibody-bridging-mechanism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0" y="3685031"/>
            <a:ext cx="2588581" cy="1444752"/>
          </a:xfrm>
          <a:prstGeom prst="rect">
            <a:avLst/>
          </a:prstGeom>
        </p:spPr>
      </p:pic>
      <p:sp>
        <p:nvSpPr>
          <p:cNvPr id="11" name="showcase-label-3"/>
          <p:cNvSpPr txBox="1"/>
          <p:nvPr/>
        </p:nvSpPr>
        <p:spPr>
          <a:xfrm>
            <a:off x="566928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2" name="showcase-4" descr="antibody-structure-and-antigen-bindin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1556" y="3685031"/>
            <a:ext cx="2588581" cy="1444752"/>
          </a:xfrm>
          <a:prstGeom prst="rect">
            <a:avLst/>
          </a:prstGeom>
        </p:spPr>
      </p:pic>
      <p:sp>
        <p:nvSpPr>
          <p:cNvPr id="13" name="showcase-label-4"/>
          <p:cNvSpPr txBox="1"/>
          <p:nvPr/>
        </p:nvSpPr>
        <p:spPr>
          <a:xfrm>
            <a:off x="4252874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pic>
        <p:nvPicPr>
          <p:cNvPr id="14" name="showcase-5" descr="exosome-structure-and-cargo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87503" y="3685031"/>
            <a:ext cx="2588581" cy="1444752"/>
          </a:xfrm>
          <a:prstGeom prst="rect">
            <a:avLst/>
          </a:prstGeom>
        </p:spPr>
      </p:pic>
      <p:sp>
        <p:nvSpPr>
          <p:cNvPr id="15" name="showcase-label-5"/>
          <p:cNvSpPr txBox="1"/>
          <p:nvPr/>
        </p:nvSpPr>
        <p:spPr>
          <a:xfrm>
            <a:off x="7938820" y="5239512"/>
            <a:ext cx="3685946" cy="2926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100" b="0">
                <a:solidFill>
                  <a:srgbClr val="1A1A1A"/>
                </a:solidFill>
                <a:latin typeface="Arial"/>
              </a:rPr>
              <a:t/>
            </a:r>
          </a:p>
        </p:txBody>
      </p:sp>
      <p:sp>
        <p:nvSpPr>
          <p:cNvPr id="16" name="showcase-cta-gallery"/>
          <p:cNvSpPr txBox="1"/>
          <p:nvPr/>
        </p:nvSpPr>
        <p:spPr>
          <a:xfrm>
            <a:off x="566928" y="6217920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00" b="0">
                <a:solidFill>
                  <a:srgbClr val="5A5F66"/>
                </a:solidFill>
                <a:latin typeface="Arial"/>
              </a:rPr>
              <a:t>Browse the full figure gallery at </a:t>
            </a:r>
            <a:r>
              <a:rPr sz="1300" b="0">
                <a:latin typeface="Arial"/>
                <a:hlinkClick r:id="rId8"/>
              </a:rPr>
              <a:t>SciFig</a:t>
            </a:r>
            <a:r>
              <a:rPr sz="1300" b="0">
                <a:solidFill>
                  <a:srgbClr val="5A5F66"/>
                </a:solidFill>
                <a:latin typeface="Arial"/>
              </a:rPr>
              <a:t> — or </a:t>
            </a:r>
            <a:r>
              <a:rPr sz="1300" b="0">
                <a:latin typeface="Arial"/>
                <a:hlinkClick r:id="rId9"/>
              </a:rPr>
              <a:t>generate any figure free</a:t>
            </a:r>
            <a:r>
              <a:rPr sz="13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2788920"/>
            <a:ext cx="4507992" cy="10972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Table of Contents</a:t>
            </a:r>
          </a:p>
        </p:txBody>
      </p:sp>
      <p:sp>
        <p:nvSpPr>
          <p:cNvPr id="3" name="toc-bar-0"/>
          <p:cNvSpPr/>
          <p:nvPr/>
        </p:nvSpPr>
        <p:spPr>
          <a:xfrm>
            <a:off x="5422392" y="1161288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toc-n-0"/>
          <p:cNvSpPr txBox="1"/>
          <p:nvPr/>
        </p:nvSpPr>
        <p:spPr>
          <a:xfrm>
            <a:off x="5852159" y="1307592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</a:t>
            </a:r>
          </a:p>
        </p:txBody>
      </p:sp>
      <p:sp>
        <p:nvSpPr>
          <p:cNvPr id="5" name="toc-t-0"/>
          <p:cNvSpPr txBox="1"/>
          <p:nvPr/>
        </p:nvSpPr>
        <p:spPr>
          <a:xfrm>
            <a:off x="6711696" y="1307592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Research background</a:t>
            </a:r>
          </a:p>
        </p:txBody>
      </p:sp>
      <p:sp>
        <p:nvSpPr>
          <p:cNvPr id="6" name="toc-bar-1"/>
          <p:cNvSpPr/>
          <p:nvPr/>
        </p:nvSpPr>
        <p:spPr>
          <a:xfrm>
            <a:off x="5422392" y="2107691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toc-n-1"/>
          <p:cNvSpPr txBox="1"/>
          <p:nvPr/>
        </p:nvSpPr>
        <p:spPr>
          <a:xfrm>
            <a:off x="5852159" y="2253996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</a:t>
            </a:r>
          </a:p>
        </p:txBody>
      </p:sp>
      <p:sp>
        <p:nvSpPr>
          <p:cNvPr id="8" name="toc-t-1"/>
          <p:cNvSpPr txBox="1"/>
          <p:nvPr/>
        </p:nvSpPr>
        <p:spPr>
          <a:xfrm>
            <a:off x="6711696" y="2253996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Hypothesis and objectives</a:t>
            </a:r>
          </a:p>
        </p:txBody>
      </p:sp>
      <p:sp>
        <p:nvSpPr>
          <p:cNvPr id="9" name="toc-bar-2"/>
          <p:cNvSpPr/>
          <p:nvPr/>
        </p:nvSpPr>
        <p:spPr>
          <a:xfrm>
            <a:off x="5422392" y="3054096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toc-n-2"/>
          <p:cNvSpPr txBox="1"/>
          <p:nvPr/>
        </p:nvSpPr>
        <p:spPr>
          <a:xfrm>
            <a:off x="5852159" y="3200400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III</a:t>
            </a:r>
          </a:p>
        </p:txBody>
      </p:sp>
      <p:sp>
        <p:nvSpPr>
          <p:cNvPr id="11" name="toc-t-2"/>
          <p:cNvSpPr txBox="1"/>
          <p:nvPr/>
        </p:nvSpPr>
        <p:spPr>
          <a:xfrm>
            <a:off x="6711696" y="3200400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Methodology</a:t>
            </a:r>
          </a:p>
        </p:txBody>
      </p:sp>
      <p:sp>
        <p:nvSpPr>
          <p:cNvPr id="12" name="toc-bar-3"/>
          <p:cNvSpPr/>
          <p:nvPr/>
        </p:nvSpPr>
        <p:spPr>
          <a:xfrm>
            <a:off x="5422392" y="4000500"/>
            <a:ext cx="6181344" cy="749808"/>
          </a:xfrm>
          <a:prstGeom prst="rect">
            <a:avLst/>
          </a:prstGeom>
          <a:solidFill>
            <a:schemeClr val="accent1">
              <a:lumMod val="14000"/>
              <a:lumOff val="8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oc-n-3"/>
          <p:cNvSpPr txBox="1"/>
          <p:nvPr/>
        </p:nvSpPr>
        <p:spPr>
          <a:xfrm>
            <a:off x="5852159" y="4146804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IV</a:t>
            </a:r>
          </a:p>
        </p:txBody>
      </p:sp>
      <p:sp>
        <p:nvSpPr>
          <p:cNvPr id="14" name="toc-t-3"/>
          <p:cNvSpPr txBox="1"/>
          <p:nvPr/>
        </p:nvSpPr>
        <p:spPr>
          <a:xfrm>
            <a:off x="6711696" y="4146804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Results</a:t>
            </a:r>
          </a:p>
        </p:txBody>
      </p:sp>
      <p:sp>
        <p:nvSpPr>
          <p:cNvPr id="15" name="toc-bar-4"/>
          <p:cNvSpPr/>
          <p:nvPr/>
        </p:nvSpPr>
        <p:spPr>
          <a:xfrm>
            <a:off x="5422392" y="4946904"/>
            <a:ext cx="6181344" cy="749808"/>
          </a:xfrm>
          <a:prstGeom prst="rect">
            <a:avLst/>
          </a:prstGeom>
          <a:solidFill>
            <a:schemeClr val="accent1">
              <a:lumMod val="24000"/>
              <a:lumOff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oc-n-4"/>
          <p:cNvSpPr txBox="1"/>
          <p:nvPr/>
        </p:nvSpPr>
        <p:spPr>
          <a:xfrm>
            <a:off x="5852159" y="5093208"/>
            <a:ext cx="685800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1">
                <a:solidFill>
                  <a:schemeClr val="accent1"/>
                </a:solidFill>
                <a:latin typeface="Arial"/>
              </a:rPr>
              <a:t>V</a:t>
            </a:r>
          </a:p>
        </p:txBody>
      </p:sp>
      <p:sp>
        <p:nvSpPr>
          <p:cNvPr id="17" name="toc-t-4"/>
          <p:cNvSpPr txBox="1"/>
          <p:nvPr/>
        </p:nvSpPr>
        <p:spPr>
          <a:xfrm>
            <a:off x="6711696" y="5093208"/>
            <a:ext cx="476402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400" b="0">
                <a:solidFill>
                  <a:srgbClr val="1A1A1A"/>
                </a:solidFill>
                <a:latin typeface="Arial"/>
              </a:rPr>
              <a:t>Discussion and next steps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Funding and Disclosures</a:t>
            </a:r>
          </a:p>
        </p:txBody>
      </p:sp>
      <p:sp>
        <p:nvSpPr>
          <p:cNvPr id="3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5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Funding sources</a:t>
            </a:r>
            <a:r>
              <a:rPr sz="2000" b="0">
                <a:solidFill>
                  <a:srgbClr val="1A1A1A"/>
                </a:solidFill>
                <a:latin typeface="Arial"/>
              </a:rPr>
              <a:t> — National Institutes of Health (NIH), Grant No. XYZ12345; National Science Foundation (NSF), Grant No. ABC67890</a:t>
            </a:r>
          </a:p>
        </p:txBody>
      </p:sp>
      <p:sp>
        <p:nvSpPr>
          <p:cNvPr id="6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7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8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Conflicts of interest</a:t>
            </a:r>
            <a:r>
              <a:rPr sz="2000" b="0">
                <a:solidFill>
                  <a:srgbClr val="1A1A1A"/>
                </a:solidFill>
                <a:latin typeface="Arial"/>
              </a:rPr>
              <a:t> — Dr. A. Researcher holds a patent related to the work presented. No other conflicts of interest to declare.</a:t>
            </a:r>
          </a:p>
        </p:txBody>
      </p:sp>
      <p:sp>
        <p:nvSpPr>
          <p:cNvPr id="9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1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Ethics approval</a:t>
            </a:r>
            <a:r>
              <a:rPr sz="2000" b="0">
                <a:solidFill>
                  <a:srgbClr val="1A1A1A"/>
                </a:solidFill>
                <a:latin typeface="Arial"/>
              </a:rPr>
              <a:t> — Human studies approved by the Example University IRB, Protocol 2026-XYZ; animal studies by the IACUC, Protocol 2026-ABC.</a:t>
            </a:r>
          </a:p>
        </p:txBody>
      </p:sp>
      <p:sp>
        <p:nvSpPr>
          <p:cNvPr id="12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4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chemeClr val="accent1"/>
                </a:solidFill>
                <a:latin typeface="Arial"/>
              </a:rPr>
              <a:t>Data availability</a:t>
            </a:r>
            <a:r>
              <a:rPr sz="2000" b="0">
                <a:solidFill>
                  <a:srgbClr val="1A1A1A"/>
                </a:solidFill>
                <a:latin typeface="Arial"/>
              </a:rPr>
              <a:t> — Sequencing data deposited under accession GSE000000; analysis code archived at doi.org/10.0000/example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Introduction</a:t>
            </a:r>
          </a:p>
        </p:txBody>
      </p:sp>
      <p:sp>
        <p:nvSpPr>
          <p:cNvPr id="4" name="body"/>
          <p:cNvSpPr txBox="1"/>
          <p:nvPr/>
        </p:nvSpPr>
        <p:spPr>
          <a:xfrm>
            <a:off x="566928" y="1591055"/>
            <a:ext cx="5300319" cy="4517136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Tumors evade immune clearance through a small number of recurring mechanisms, and most of them converge on the tumor microenvironment.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Checkpoint blockade works in a minority of patients, and response does not track cleanly with tumor mutational burden.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1">
                <a:solidFill>
                  <a:schemeClr val="accent1"/>
                </a:solidFill>
                <a:latin typeface="Arial"/>
              </a:rPr>
              <a:t>Highlight or bold the keywords</a:t>
            </a:r>
            <a:r>
              <a:rPr sz="2000" b="0">
                <a:solidFill>
                  <a:srgbClr val="1A1A1A"/>
                </a:solidFill>
                <a:latin typeface="Arial"/>
              </a:rPr>
              <a:t> you want remembered — two or three per slide, no more.</a:t>
            </a:r>
          </a:p>
        </p:txBody>
      </p:sp>
      <p:sp>
        <p:nvSpPr>
          <p:cNvPr id="5" name="figure-plate"/>
          <p:cNvSpPr/>
          <p:nvPr/>
        </p:nvSpPr>
        <p:spPr>
          <a:xfrm>
            <a:off x="6196431" y="1463039"/>
            <a:ext cx="5556351" cy="3214272"/>
          </a:xfrm>
          <a:prstGeom prst="rect">
            <a:avLst/>
          </a:prstGeom>
          <a:solidFill>
            <a:schemeClr val="accent1">
              <a:lumMod val="8000"/>
              <a:lumOff val="9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pic>
        <p:nvPicPr>
          <p:cNvPr id="6" name="figure" descr="lung-cancer-immune-escape-microenvironmen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4447" y="1591055"/>
            <a:ext cx="5300319" cy="2958240"/>
          </a:xfrm>
          <a:prstGeom prst="rect">
            <a:avLst/>
          </a:prstGeom>
        </p:spPr>
      </p:pic>
      <p:sp>
        <p:nvSpPr>
          <p:cNvPr id="7" name="fig-cta-generate"/>
          <p:cNvSpPr txBox="1"/>
          <p:nvPr/>
        </p:nvSpPr>
        <p:spPr>
          <a:xfrm>
            <a:off x="6324447" y="4713888"/>
            <a:ext cx="530031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Need a diagram like this? Describe it and create one in seconds at </a:t>
            </a:r>
            <a:r>
              <a:rPr sz="1100" b="0">
                <a:latin typeface="Arial"/>
                <a:hlinkClick r:id="rId3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One Figure, One Message</a:t>
            </a:r>
          </a:p>
        </p:txBody>
      </p:sp>
      <p:sp>
        <p:nvSpPr>
          <p:cNvPr id="4" name="hero-slot"/>
          <p:cNvSpPr/>
          <p:nvPr/>
        </p:nvSpPr>
        <p:spPr>
          <a:xfrm>
            <a:off x="566928" y="1591055"/>
            <a:ext cx="11057839" cy="4471416"/>
          </a:xfrm>
          <a:prstGeom prst="rect">
            <a:avLst/>
          </a:prstGeom>
          <a:solidFill>
            <a:srgbClr val="F4F5F7"/>
          </a:solidFill>
          <a:ln w="15875">
            <a:solidFill>
              <a:srgbClr val="5A5F6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hero-hint"/>
          <p:cNvSpPr txBox="1"/>
          <p:nvPr/>
        </p:nvSpPr>
        <p:spPr>
          <a:xfrm>
            <a:off x="1115568" y="3369563"/>
            <a:ext cx="9960559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Drop your key figure here.</a:t>
            </a:r>
          </a:p>
          <a:p>
            <a:pPr algn="ctr">
              <a:lnSpc>
                <a:spcPct val="135000"/>
              </a:lnSpc>
            </a:pPr>
            <a:r>
              <a:rPr sz="2000" b="0">
                <a:solidFill>
                  <a:srgbClr val="5A5F66"/>
                </a:solidFill>
                <a:latin typeface="Arial"/>
              </a:rPr>
              <a:t>One slide, one message — if it needs two, make two slides.</a:t>
            </a:r>
          </a:p>
        </p:txBody>
      </p:sp>
      <p:sp>
        <p:nvSpPr>
          <p:cNvPr id="6" name="fig-cta-hero"/>
          <p:cNvSpPr txBox="1"/>
          <p:nvPr/>
        </p:nvSpPr>
        <p:spPr>
          <a:xfrm>
            <a:off x="566928" y="6272784"/>
            <a:ext cx="11057839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100" b="0">
                <a:solidFill>
                  <a:srgbClr val="5A5F66"/>
                </a:solidFill>
                <a:latin typeface="Arial"/>
              </a:rPr>
              <a:t>No figure fits your data? Describe it and create one in seconds at </a:t>
            </a:r>
            <a:r>
              <a:rPr sz="1100" b="0">
                <a:latin typeface="Arial"/>
                <a:hlinkClick r:id="rId2"/>
              </a:rPr>
              <a:t>SciFig</a:t>
            </a:r>
            <a:r>
              <a:rPr sz="1100" b="0">
                <a:solidFill>
                  <a:srgbClr val="5A5F66"/>
                </a:solidFill>
                <a:latin typeface="Arial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  ·  RESEARCH BACKGROUND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Knowledge Gap and Open Questions</a:t>
            </a:r>
          </a:p>
        </p:txBody>
      </p:sp>
      <p:sp>
        <p:nvSpPr>
          <p:cNvPr id="4" name="col-head-0"/>
          <p:cNvSpPr/>
          <p:nvPr/>
        </p:nvSpPr>
        <p:spPr>
          <a:xfrm>
            <a:off x="566928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col-title-0"/>
          <p:cNvSpPr txBox="1"/>
          <p:nvPr/>
        </p:nvSpPr>
        <p:spPr>
          <a:xfrm>
            <a:off x="749808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What is not yet known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State it plainly. For example, "It is unclear whether the acidic microenvironment suppresses T cells directly or acts through the myeloid compartment."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Why the gap has persisted. For example, "pH and myeloid content have never been varied independently in vivo."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What closing it would change. For example, "It would tell us </a:t>
            </a:r>
            <a:r>
              <a:rPr sz="2000" b="1">
                <a:solidFill>
                  <a:schemeClr val="accent1"/>
                </a:solidFill>
                <a:latin typeface="Arial"/>
              </a:rPr>
              <a:t>which compartment to target first</a:t>
            </a:r>
            <a:r>
              <a:rPr sz="2000" b="0">
                <a:solidFill>
                  <a:srgbClr val="1A1A1A"/>
                </a:solidFill>
                <a:latin typeface="Arial"/>
              </a:rPr>
              <a:t>."</a:t>
            </a:r>
          </a:p>
        </p:txBody>
      </p:sp>
      <p:sp>
        <p:nvSpPr>
          <p:cNvPr id="7" name="col-head-1"/>
          <p:cNvSpPr/>
          <p:nvPr/>
        </p:nvSpPr>
        <p:spPr>
          <a:xfrm>
            <a:off x="6370167" y="1591055"/>
            <a:ext cx="5254599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col-title-1"/>
          <p:cNvSpPr txBox="1"/>
          <p:nvPr/>
        </p:nvSpPr>
        <p:spPr>
          <a:xfrm>
            <a:off x="6553047" y="1664207"/>
            <a:ext cx="4888839" cy="2743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Questions this work asks</a:t>
            </a:r>
          </a:p>
        </p:txBody>
      </p:sp>
      <p:sp>
        <p:nvSpPr>
          <p:cNvPr id="9" name="body"/>
          <p:cNvSpPr txBox="1"/>
          <p:nvPr/>
        </p:nvSpPr>
        <p:spPr>
          <a:xfrm>
            <a:off x="6370167" y="2203703"/>
            <a:ext cx="5254599" cy="3904487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Can pH and myeloid content be varied independently in vivo?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Does buffering restore T cell function on its own?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Which compartment does checkpoint response track with?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The Testable Claim</a:t>
            </a:r>
          </a:p>
        </p:txBody>
      </p:sp>
      <p:sp>
        <p:nvSpPr>
          <p:cNvPr id="4" name="statement-plate"/>
          <p:cNvSpPr/>
          <p:nvPr/>
        </p:nvSpPr>
        <p:spPr>
          <a:xfrm>
            <a:off x="566928" y="1819655"/>
            <a:ext cx="11057839" cy="2011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statement"/>
          <p:cNvSpPr txBox="1"/>
          <p:nvPr/>
        </p:nvSpPr>
        <p:spPr>
          <a:xfrm>
            <a:off x="1069848" y="2139696"/>
            <a:ext cx="10051999" cy="13716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>
              <a:lnSpc>
                <a:spcPct val="125000"/>
              </a:lnSpc>
            </a:pPr>
            <a:r>
              <a:rPr sz="2600" b="1">
                <a:solidFill>
                  <a:srgbClr val="FFFFFF"/>
                </a:solidFill>
                <a:latin typeface="Arial"/>
              </a:rPr>
              <a:t>We hypothesize that buffering the acidic tumor microenvironment will restore cytotoxic T cell function in checkpoint-refractory lung tumors.</a:t>
            </a:r>
          </a:p>
        </p:txBody>
      </p:sp>
      <p:sp>
        <p:nvSpPr>
          <p:cNvPr id="6" name="body"/>
          <p:cNvSpPr txBox="1"/>
          <p:nvPr/>
        </p:nvSpPr>
        <p:spPr>
          <a:xfrm>
            <a:off x="566928" y="4215383"/>
            <a:ext cx="11057839" cy="189280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The same shape, blank: "We hypothesize that </a:t>
            </a:r>
            <a:r>
              <a:rPr sz="2000" b="1">
                <a:solidFill>
                  <a:schemeClr val="accent1"/>
                </a:solidFill>
                <a:latin typeface="Arial"/>
              </a:rPr>
              <a:t>[independent variable]</a:t>
            </a:r>
            <a:r>
              <a:rPr sz="2000" b="0">
                <a:solidFill>
                  <a:srgbClr val="1A1A1A"/>
                </a:solidFill>
                <a:latin typeface="Arial"/>
              </a:rPr>
              <a:t> will [expected effect] on [dependent variable] in [population or condition]."</a:t>
            </a:r>
          </a:p>
          <a:p>
            <a:pPr algn="l">
              <a:lnSpc>
                <a:spcPct val="100000"/>
              </a:lnSpc>
              <a:spcBef>
                <a:spcPts val="2200"/>
              </a:spcBef>
            </a:pPr>
            <a:r>
              <a:rPr sz="2000" b="0">
                <a:solidFill>
                  <a:srgbClr val="1A1A1A"/>
                </a:solidFill>
                <a:latin typeface="Arial"/>
              </a:rPr>
              <a:t>Keep it testable, specific and falsifiable.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kicker"/>
          <p:cNvSpPr txBox="1"/>
          <p:nvPr/>
        </p:nvSpPr>
        <p:spPr>
          <a:xfrm>
            <a:off x="566928" y="365760"/>
            <a:ext cx="11057839" cy="23774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1200" b="1">
                <a:solidFill>
                  <a:schemeClr val="accent1"/>
                </a:solidFill>
                <a:latin typeface="Arial"/>
              </a:rPr>
              <a:t>II  ·  HYPOTHESIS AND OBJECTIVES</a:t>
            </a:r>
          </a:p>
        </p:txBody>
      </p:sp>
      <p:sp>
        <p:nvSpPr>
          <p:cNvPr id="3" name="page-title"/>
          <p:cNvSpPr txBox="1"/>
          <p:nvPr/>
        </p:nvSpPr>
        <p:spPr>
          <a:xfrm>
            <a:off x="566928" y="658368"/>
            <a:ext cx="11057839" cy="56692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5000"/>
              </a:lnSpc>
            </a:pPr>
            <a:r>
              <a:rPr sz="3200" b="1">
                <a:solidFill>
                  <a:schemeClr val="accent1"/>
                </a:solidFill>
                <a:latin typeface="Arial"/>
              </a:rPr>
              <a:t>Research Objectives</a:t>
            </a:r>
          </a:p>
        </p:txBody>
      </p:sp>
      <p:sp>
        <p:nvSpPr>
          <p:cNvPr id="4" name="num-0"/>
          <p:cNvSpPr/>
          <p:nvPr/>
        </p:nvSpPr>
        <p:spPr>
          <a:xfrm>
            <a:off x="566928" y="1618487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" name="num-t-0"/>
          <p:cNvSpPr txBox="1"/>
          <p:nvPr/>
        </p:nvSpPr>
        <p:spPr>
          <a:xfrm>
            <a:off x="566928" y="1673351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row-0"/>
          <p:cNvSpPr txBox="1"/>
          <p:nvPr/>
        </p:nvSpPr>
        <p:spPr>
          <a:xfrm>
            <a:off x="1225295" y="1591055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measure. For example, "To quantify how </a:t>
            </a:r>
            <a:r>
              <a:rPr sz="2000" b="1">
                <a:solidFill>
                  <a:schemeClr val="accent1"/>
                </a:solidFill>
                <a:latin typeface="Arial"/>
              </a:rPr>
              <a:t>knockout of the regulator</a:t>
            </a:r>
            <a:r>
              <a:rPr sz="2000" b="0">
                <a:solidFill>
                  <a:srgbClr val="1A1A1A"/>
                </a:solidFill>
                <a:latin typeface="Arial"/>
              </a:rPr>
              <a:t> changes pathway output over 24 hours."</a:t>
            </a:r>
          </a:p>
        </p:txBody>
      </p:sp>
      <p:sp>
        <p:nvSpPr>
          <p:cNvPr id="7" name="num-1"/>
          <p:cNvSpPr/>
          <p:nvPr/>
        </p:nvSpPr>
        <p:spPr>
          <a:xfrm>
            <a:off x="566928" y="2747771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8" name="num-t-1"/>
          <p:cNvSpPr txBox="1"/>
          <p:nvPr/>
        </p:nvSpPr>
        <p:spPr>
          <a:xfrm>
            <a:off x="566928" y="2802635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row-1"/>
          <p:cNvSpPr txBox="1"/>
          <p:nvPr/>
        </p:nvSpPr>
        <p:spPr>
          <a:xfrm>
            <a:off x="1225295" y="2720339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compare. For example, "To compare the knockout against a wild-type rescue as a specificity control."</a:t>
            </a:r>
          </a:p>
        </p:txBody>
      </p:sp>
      <p:sp>
        <p:nvSpPr>
          <p:cNvPr id="10" name="num-2"/>
          <p:cNvSpPr/>
          <p:nvPr/>
        </p:nvSpPr>
        <p:spPr>
          <a:xfrm>
            <a:off x="566928" y="3877055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1" name="num-t-2"/>
          <p:cNvSpPr txBox="1"/>
          <p:nvPr/>
        </p:nvSpPr>
        <p:spPr>
          <a:xfrm>
            <a:off x="566928" y="3931919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row-2"/>
          <p:cNvSpPr txBox="1"/>
          <p:nvPr/>
        </p:nvSpPr>
        <p:spPr>
          <a:xfrm>
            <a:off x="1225295" y="3849623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validate. For example, "To confirm the phenotype in a second, independent cell line."</a:t>
            </a:r>
          </a:p>
        </p:txBody>
      </p:sp>
      <p:sp>
        <p:nvSpPr>
          <p:cNvPr id="13" name="num-3"/>
          <p:cNvSpPr/>
          <p:nvPr/>
        </p:nvSpPr>
        <p:spPr>
          <a:xfrm>
            <a:off x="566928" y="5006340"/>
            <a:ext cx="402336" cy="40233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4" name="num-t-3"/>
          <p:cNvSpPr txBox="1"/>
          <p:nvPr/>
        </p:nvSpPr>
        <p:spPr>
          <a:xfrm>
            <a:off x="566928" y="5061203"/>
            <a:ext cx="402336" cy="31089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row-3"/>
          <p:cNvSpPr txBox="1"/>
          <p:nvPr/>
        </p:nvSpPr>
        <p:spPr>
          <a:xfrm>
            <a:off x="1225295" y="4978907"/>
            <a:ext cx="10399471" cy="9829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000" b="0">
                <a:solidFill>
                  <a:srgbClr val="1A1A1A"/>
                </a:solidFill>
                <a:latin typeface="Arial"/>
              </a:rPr>
              <a:t>What you set out to replicate. For example, "To repeat the time-course with an independent guide RNA."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B365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B365D"/>
      </a:hlink>
      <a:folHlink>
        <a:srgbClr val="1B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Presentation Template — Conference Talk (Bold) | SciFig AI</dc:title>
  <dc:subject>Scientific research presentation template</dc:subject>
  <dc:creator>SciFig AI</dc:creator>
  <cp:keywords>scientific presentation template, conference presentation template, research presentation powerpoint, academic talk slides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Presentation template</cp:category>
</cp:coreProperties>
</file>