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bm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bm-prm" TargetMode="External"/><Relationship Id="rId4" Type="http://schemas.openxmlformats.org/officeDocument/2006/relationships/hyperlink" Target="https://scifig.ai/go/slbm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bm-prm" TargetMode="External"/><Relationship Id="rId4" Type="http://schemas.openxmlformats.org/officeDocument/2006/relationships/hyperlink" Target="https://scifig.ai/go/slbm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bm-prm" TargetMode="External"/><Relationship Id="rId4" Type="http://schemas.openxmlformats.org/officeDocument/2006/relationships/hyperlink" Target="https://scifig.ai/go/slbm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bm-prm" TargetMode="External"/><Relationship Id="rId4" Type="http://schemas.openxmlformats.org/officeDocument/2006/relationships/hyperlink" Target="https://scifig.ai/go/slbm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bm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bm-prm" TargetMode="External"/><Relationship Id="rId4" Type="http://schemas.openxmlformats.org/officeDocument/2006/relationships/hyperlink" Target="https://scifig.ai/go/slbm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bm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bm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bm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bm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bm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bm-mor" TargetMode="Externa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scifig.ai/go/slbm-mor" TargetMode="Externa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scifig.ai/go/slbm-mor" TargetMode="Externa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Relationship Id="rId3" Type="http://schemas.openxmlformats.org/officeDocument/2006/relationships/hyperlink" Target="https://scifig.ai/go/slbm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bm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bm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bm-prm" TargetMode="External"/><Relationship Id="rId4" Type="http://schemas.openxmlformats.org/officeDocument/2006/relationships/hyperlink" Target="https://scifig.ai/go/slbm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bm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bm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bm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bm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topic and the occasion, readable at a glance.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Design, technique, controls, and statistics.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How long the work took, and whether it is finished.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was found, with effect size and uncertainty.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changed between conditions, including anything unexpected.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row per objective, with how far each result can be pushed.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results mean beyond this project, and the limitation that matters most.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Where the work is blocked, and what would unblock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 this opened, and what it would take to answer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Full citations for everything referenced in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Who contributed what, plus funding and contact details.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shape of the talk: how many parts, and where the results sit.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Funding, conflicts, ethics approval, and data availability.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Only the background needed to follow what comes next.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single figure this talk is built around.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is unknown, why it stayed unknown, and what closing it buys.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sentence the whole talk is built to test.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Each objective maps one-to-one onto a row of the summary table.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9"/>
            </a:lvl1pPr>
            <a:lvl2pPr marL="457200" indent="0">
              <a:buNone/>
              <a:defRPr sz="1419"/>
            </a:lvl2pPr>
            <a:lvl3pPr marL="914400" indent="0">
              <a:buNone/>
              <a:defRPr sz="1419"/>
            </a:lvl3pPr>
            <a:lvl4pPr marL="1371600" indent="0">
              <a:buNone/>
              <a:defRPr sz="1419"/>
            </a:lvl4pPr>
            <a:lvl5pPr marL="1828800" indent="0">
              <a:buNone/>
              <a:defRPr sz="1419"/>
            </a:lvl5pPr>
            <a:lvl6pPr marL="2286000" indent="0">
              <a:buNone/>
              <a:defRPr sz="1419"/>
            </a:lvl6pPr>
            <a:lvl7pPr marL="2743200" indent="0">
              <a:buNone/>
              <a:defRPr sz="1419"/>
            </a:lvl7pPr>
            <a:lvl8pPr marL="3200400" indent="0">
              <a:buNone/>
              <a:defRPr sz="1419"/>
            </a:lvl8pPr>
            <a:lvl9pPr marL="3657600" indent="0">
              <a:buNone/>
              <a:defRPr sz="1419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bm-fig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scifig.ai/go/slbm-fig" TargetMode="External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Relationship Id="rId3" Type="http://schemas.openxmlformats.org/officeDocument/2006/relationships/hyperlink" Target="https://scifig.ai/go/slbm-fig" TargetMode="External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bm-qrs" TargetMode="External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bm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g"/><Relationship Id="rId10" Type="http://schemas.openxmlformats.org/officeDocument/2006/relationships/hyperlink" Target="https://scifig.ai/go/slbm-ico" TargetMode="External"/><Relationship Id="rId11" Type="http://schemas.openxmlformats.org/officeDocument/2006/relationships/hyperlink" Target="https://scifig.ai/go/slbm-gen" TargetMode="External"/><Relationship Id="rId1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hyperlink" Target="https://scifig.ai/go/slbm-tpl" TargetMode="External"/><Relationship Id="rId9" Type="http://schemas.openxmlformats.org/officeDocument/2006/relationships/hyperlink" Target="https://scifig.ai/go/slbm-gen" TargetMode="External"/><Relationship Id="rId10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6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Relationship Id="rId8" Type="http://schemas.openxmlformats.org/officeDocument/2006/relationships/hyperlink" Target="https://scifig.ai/go/slbm-gal" TargetMode="External"/><Relationship Id="rId9" Type="http://schemas.openxmlformats.org/officeDocument/2006/relationships/hyperlink" Target="https://scifig.ai/go/slbm-gen" TargetMode="External"/><Relationship Id="rId10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bm-fig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bm-fig" TargetMode="Externa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chemeClr val="accent1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Conference Presentation for Cell Signaling and Molecular Biology Research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Name of conference or event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Date of conference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and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Design and sample size. For example, "CRISPR-Cas9 knockout in a stable line, two independent guides, three biological replicates each."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Key technique and why.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Wild-type rescue</a:t>
            </a:r>
            <a:r>
              <a:rPr sz="2000" b="0">
                <a:solidFill>
                  <a:srgbClr val="1A1A1A"/>
                </a:solidFill>
                <a:latin typeface="Arial"/>
              </a:rPr>
              <a:t> as the specificity control — a single-guide knockout alone cannot rule out off-target effects."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Readout and statistics. For example, "Immunoblot, qPCR and single-cell RNA-seq; significance at alpha = 0.05."</a:t>
            </a:r>
          </a:p>
        </p:txBody>
      </p:sp>
      <p:pic>
        <p:nvPicPr>
          <p:cNvPr id="5" name="figure" descr="crispr-cas9-gene-editing-mechani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Experiment Timeline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Phase 1 — setup and validation. For example, "Months 1-3: line generation, guide validation, and assay calibration."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2 — main data collection. For example, "Months 4-9: full time-course across both guides, three replicates each."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3 — replication and analysis. For example, "Months 10-12: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cell line</a:t>
            </a:r>
            <a:r>
              <a:rPr sz="2000" b="0">
                <a:solidFill>
                  <a:srgbClr val="1A1A1A"/>
                </a:solidFill>
                <a:latin typeface="Arial"/>
              </a:rPr>
              <a:t> and final analysis."</a:t>
            </a:r>
          </a:p>
        </p:txBody>
      </p:sp>
      <p:pic>
        <p:nvPicPr>
          <p:cNvPr id="5" name="figure" descr="rt-qpcr-laboratory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1 — For Example, "Knockout Sustains Pathway Activation Past 12 Hours"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Lead with what you found in plain language, then point at the part of the figure that shows it.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the effect size and its uncertainty, not just the p-value.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2.4-fold higher</a:t>
            </a:r>
            <a:r>
              <a:rPr sz="2000" b="0">
                <a:solidFill>
                  <a:srgbClr val="1A1A1A"/>
                </a:solidFill>
                <a:latin typeface="Arial"/>
              </a:rPr>
              <a:t> at 12 h (95% CI 1.8-3.1)."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Title this slide with the finding rather than with "Result 1" — a title that states the result does half the talking for you.</a:t>
            </a:r>
          </a:p>
        </p:txBody>
      </p:sp>
      <p:pic>
        <p:nvPicPr>
          <p:cNvPr id="5" name="figure" descr="chart-bar-crim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2 — For Example, "The Effect Scales With Baseline Expression"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changed between conditions. For example, "The same trend held in the replication line, with a smaller slope."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Any result that went against your expectation — say it here.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rescue only partially reversed the phenotype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Say what the axes are before you say what they mean.</a:t>
            </a:r>
          </a:p>
        </p:txBody>
      </p:sp>
      <p:pic>
        <p:nvPicPr>
          <p:cNvPr id="5" name="figure" descr="chart-scatter-crim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Summary of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What we found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Confidence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Quantify pathway output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Activation sustained 2.4-fold past 12 h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High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Compare against rescue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Rescue reverses the effect only partially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Validate in a second line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Same direction, smaller effect size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Preliminary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Replicate with a second guide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Consistent, with a wider confidence interval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Results Mean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it means for the field. For example, "This places the regulator upstream of the branch point in the known pathway map."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it fits or clashes with prior work. For example, "It disagrees with the published knockout phenotype, which was measured in a different cell background."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limitation a reviewer raises first.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Single cell line, in vitro only</a:t>
            </a:r>
            <a:r>
              <a:rPr sz="2000" b="0">
                <a:solidFill>
                  <a:srgbClr val="1A1A1A"/>
                </a:solidFill>
                <a:latin typeface="Arial"/>
              </a:rPr>
              <a:t> — no primary tissue yet."</a:t>
            </a:r>
          </a:p>
        </p:txBody>
      </p:sp>
      <p:pic>
        <p:nvPicPr>
          <p:cNvPr id="5" name="figure" descr="ferroptosis-cell-death-pathw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Troubleshooting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is not working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broke, and what you already tried. For example, "The assay drifts after passage 12; fresh thaws and recalibration did not fix it."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failure mode you suspect.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Clonal drift</a:t>
            </a:r>
            <a:r>
              <a:rPr sz="2000" b="0">
                <a:solidFill>
                  <a:srgbClr val="1A1A1A"/>
                </a:solidFill>
                <a:latin typeface="Arial"/>
              </a:rPr>
              <a:t>, not reagent variability — it tracks with passage number, not lot."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far it sets the timeline back.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would unblock it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second pair of hands for the passage-matched repeat.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 assay that does not depend on late-passage cells.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Access to the earlier frozen stock, if it still exists.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Remaining Questions and Next Steps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Questions still open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question this work opened up. For example, "Does the partial rescue mean a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is involved?"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result that would change the interpretation if it did not hold.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assumption the whole model still rests on.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comes next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experiment that would answer it. For example, "A double knockout with the candidate regulator, on the same time-course."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would take to run.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Two months of scope time</a:t>
            </a:r>
            <a:r>
              <a:rPr sz="2000" b="0">
                <a:solidFill>
                  <a:srgbClr val="1A1A1A"/>
                </a:solidFill>
                <a:latin typeface="Arial"/>
              </a:rPr>
              <a:t> and access to the primary tissue bank."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true before scaling this up.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3" name="body"/>
          <p:cNvSpPr txBox="1"/>
          <p:nvPr/>
        </p:nvSpPr>
        <p:spPr>
          <a:xfrm>
            <a:off x="566928" y="1591055"/>
            <a:ext cx="1105783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1.  Author, A. A., Author, B. B., &amp; Author, C. C.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2.  Author, D. D., &amp; Author, E. E.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3.  Author, F. F., et al.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4.  Author, G. G., &amp; Author, H. H. (Year). Title of the preprint. Preprint server.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5.  Author, I. I., et al. (Year). Title of the dataset [Data set]. Repository.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6.  Author, J. J., &amp; Author, K. K. (Year). Title of the chapter. In Editor (Ed.), Title of the book (pp. 000-000). Publisher.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7.  Author, L. L., et al. (Year). Title of the article. Title of the Journal, volume(issue), page range. https://doi.org/10.0000/example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7" name="closing-edge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kicker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5A5F66"/>
                </a:solidFill>
                <a:latin typeface="Arial"/>
              </a:rPr>
              <a:t>THANK YOU</a:t>
            </a:r>
          </a:p>
        </p:txBody>
      </p:sp>
      <p:sp>
        <p:nvSpPr>
          <p:cNvPr id="9" name="page-title"/>
          <p:cNvSpPr txBox="1"/>
          <p:nvPr/>
        </p:nvSpPr>
        <p:spPr>
          <a:xfrm>
            <a:off x="566928" y="713232"/>
            <a:ext cx="11057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Acknowledgments</a:t>
            </a:r>
          </a:p>
        </p:txBody>
      </p:sp>
      <p:sp>
        <p:nvSpPr>
          <p:cNvPr id="10" name="ack-head-0"/>
          <p:cNvSpPr txBox="1"/>
          <p:nvPr/>
        </p:nvSpPr>
        <p:spPr>
          <a:xfrm>
            <a:off x="56692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Lab or department</a:t>
            </a:r>
          </a:p>
        </p:txBody>
      </p:sp>
      <p:sp>
        <p:nvSpPr>
          <p:cNvPr id="11" name="ack-names-0"/>
          <p:cNvSpPr txBox="1"/>
          <p:nvPr/>
        </p:nvSpPr>
        <p:spPr>
          <a:xfrm>
            <a:off x="56692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principal investigator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co-first author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sequencing and analysis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animal work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imaging support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</a:t>
            </a:r>
          </a:p>
        </p:txBody>
      </p:sp>
      <p:sp>
        <p:nvSpPr>
          <p:cNvPr id="12" name="ack-head-1"/>
          <p:cNvSpPr txBox="1"/>
          <p:nvPr/>
        </p:nvSpPr>
        <p:spPr>
          <a:xfrm>
            <a:off x="340156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Collaborators and funding</a:t>
            </a:r>
          </a:p>
        </p:txBody>
      </p:sp>
      <p:sp>
        <p:nvSpPr>
          <p:cNvPr id="13" name="ack-names-1"/>
          <p:cNvSpPr txBox="1"/>
          <p:nvPr/>
        </p:nvSpPr>
        <p:spPr>
          <a:xfrm>
            <a:off x="340156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collaborating lab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statistics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clinical samples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NIH Grant No. XYZ12345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NSF Grant No. ABC67890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your.email@institution.edu</a:t>
            </a:r>
          </a:p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4828032"/>
            <a:ext cx="868680" cy="868680"/>
          </a:xfrm>
        </p:spPr>
        <p:txBody>
          <a:bodyPr/>
          <a:p/>
        </p:txBody>
      </p:sp>
      <p:sp>
        <p:nvSpPr>
          <p:cNvPr id="14" name="institution-name"/>
          <p:cNvSpPr txBox="1"/>
          <p:nvPr/>
        </p:nvSpPr>
        <p:spPr>
          <a:xfrm>
            <a:off x="566928" y="580644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A5F66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5" name="qr-slot"/>
          <p:cNvSpPr>
            <a:spLocks noGrp="1"/>
          </p:cNvSpPr>
          <p:nvPr>
            <p:ph type="pic" idx="20"/>
          </p:nvPr>
        </p:nvSpPr>
        <p:spPr>
          <a:xfrm>
            <a:off x="5230368" y="4828032"/>
            <a:ext cx="868680" cy="868680"/>
          </a:xfrm>
        </p:spPr>
        <p:txBody>
          <a:bodyPr/>
          <a:p/>
        </p:txBody>
      </p:sp>
      <p:sp>
        <p:nvSpPr>
          <p:cNvPr id="15" name="qr-hint"/>
          <p:cNvSpPr txBox="1"/>
          <p:nvPr/>
        </p:nvSpPr>
        <p:spPr>
          <a:xfrm>
            <a:off x="4041648" y="5806440"/>
            <a:ext cx="2057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QR code to your paper, preprint, dataset or lab page</a:t>
            </a:r>
          </a:p>
        </p:txBody>
      </p:sp>
      <p:sp>
        <p:nvSpPr>
          <p:cNvPr id="16" name="qr-cta"/>
          <p:cNvSpPr txBox="1"/>
          <p:nvPr/>
        </p:nvSpPr>
        <p:spPr>
          <a:xfrm>
            <a:off x="4041648" y="6263640"/>
            <a:ext cx="2057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latin typeface="Arial"/>
                <a:hlinkClick r:id="rId2"/>
              </a:rPr>
              <a:t>Make a QR code free</a:t>
            </a:r>
          </a:p>
        </p:txBody>
      </p:sp>
      <p:sp>
        <p:nvSpPr>
          <p:cNvPr id="17" name="team-photo-frame"/>
          <p:cNvSpPr/>
          <p:nvPr/>
        </p:nvSpPr>
        <p:spPr>
          <a:xfrm>
            <a:off x="6473952" y="2011680"/>
            <a:ext cx="5148072" cy="3931920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am-photo-hint"/>
          <p:cNvSpPr txBox="1"/>
          <p:nvPr/>
        </p:nvSpPr>
        <p:spPr>
          <a:xfrm>
            <a:off x="6839712" y="3703320"/>
            <a:ext cx="44165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Insert a picture of your team here</a:t>
            </a:r>
          </a:p>
        </p:txBody>
      </p:sp>
      <p:sp>
        <p:nvSpPr>
          <p:cNvPr id="6" name="team-photo"/>
          <p:cNvSpPr>
            <a:spLocks noGrp="1"/>
          </p:cNvSpPr>
          <p:nvPr>
            <p:ph type="pic" idx="21"/>
          </p:nvPr>
        </p:nvSpPr>
        <p:spPr>
          <a:xfrm>
            <a:off x="6473952" y="2011680"/>
            <a:ext cx="5148072" cy="3931920"/>
          </a:xfrm>
        </p:spPr>
        <p:txBody>
          <a:bodyPr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B36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B365D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1B365D"/>
                </a:solidFill>
                <a:latin typeface="Arial"/>
              </a:rPr>
              <a:t>Conference Presentation for Cell Signaling and Molecular Biology Research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B365D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B365D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B365D"/>
                </a:solidFill>
                <a:latin typeface="Arial"/>
              </a:rPr>
              <a:t>Name of conference or event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B365D"/>
                </a:solidFill>
                <a:latin typeface="Arial"/>
              </a:rPr>
              <a:t>Date of conference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1B365D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1B365D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1B365D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5A5F66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Cell Signaling and Pathway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jak-stat-signaling-pathw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crispr-cas9-gene-editing-mechani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ferroptosis-cell-death-pathwa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mitochondrial-electron-transport-chai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insulin-signaling-pathway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photosynthesis-light-reactions-z-schem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Table of Contents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Research background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Hypothesis and objectives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Methodology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Results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Discussion and next steps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Funding and Disclosures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Funding sources</a:t>
            </a:r>
            <a:r>
              <a:rPr sz="2000" b="0">
                <a:solidFill>
                  <a:srgbClr val="1A1A1A"/>
                </a:solidFill>
                <a:latin typeface="Arial"/>
              </a:rPr>
              <a:t> — National Institutes of Health (NIH), Grant No. XYZ12345; National Science Foundation (NSF), Grant No. ABC67890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Conflicts of interest</a:t>
            </a:r>
            <a:r>
              <a:rPr sz="2000" b="0">
                <a:solidFill>
                  <a:srgbClr val="1A1A1A"/>
                </a:solidFill>
                <a:latin typeface="Arial"/>
              </a:rPr>
              <a:t> — Dr. A. Researcher holds a patent related to the work presented. No other conflicts of interest to declare.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Ethics approval</a:t>
            </a:r>
            <a:r>
              <a:rPr sz="2000" b="0">
                <a:solidFill>
                  <a:srgbClr val="1A1A1A"/>
                </a:solidFill>
                <a:latin typeface="Arial"/>
              </a:rPr>
              <a:t> — Human studies approved by the Example University IRB, Protocol 2026-XYZ; animal studies by the IACUC, Protocol 2026-ABC.</a:t>
            </a:r>
          </a:p>
        </p:txBody>
      </p:sp>
      <p:sp>
        <p:nvSpPr>
          <p:cNvPr id="12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4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Data availability</a:t>
            </a:r>
            <a:r>
              <a:rPr sz="2000" b="0">
                <a:solidFill>
                  <a:srgbClr val="1A1A1A"/>
                </a:solidFill>
                <a:latin typeface="Arial"/>
              </a:rPr>
              <a:t> — Sequencing data deposited under accession GSE000000; analysis code archived at doi.org/10.0000/example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Signaling pathways translate extracellular cues into transcriptional programs, and a handful of them account for most of the decisions a cell makes.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</a:t>
            </a:r>
            <a:r>
              <a:rPr sz="2000" b="1">
                <a:solidFill>
                  <a:schemeClr val="accent1"/>
                </a:solidFill>
                <a:latin typeface="Arial"/>
              </a:rPr>
              <a:t>JAK-STAT axis</a:t>
            </a:r>
            <a:r>
              <a:rPr sz="2000" b="0">
                <a:solidFill>
                  <a:srgbClr val="1A1A1A"/>
                </a:solidFill>
                <a:latin typeface="Arial"/>
              </a:rPr>
              <a:t> is central to cytokine response and cell fate, and its dysregulation is implicated in both inflammation and malignancy.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only the background needed to follow what comes next.</a:t>
            </a:r>
          </a:p>
        </p:txBody>
      </p:sp>
      <p:pic>
        <p:nvPicPr>
          <p:cNvPr id="5" name="figure" descr="jak-stat-signaling-pathw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One Figure, One Message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Drop your key figure here.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One slide, one message — if it needs two, make two slides.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Knowledge Gap and Open Questions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is not yet known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State it plainly. For example, "It is unclear whether the effect is driven by the receptor itself or by the adaptor it recruits."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Why the gap has persisted. For example, "The two have never been separable in a live-cell assay."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closing it would change. For example, "It would tell us </a:t>
            </a:r>
            <a:r>
              <a:rPr sz="2000" b="1">
                <a:solidFill>
                  <a:schemeClr val="accent1"/>
                </a:solidFill>
                <a:latin typeface="Arial"/>
              </a:rPr>
              <a:t>which of the two is the druggable node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Questions this work asks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Can the two contributions be separated in a living cell?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Does the effect survive when the adaptor alone is removed?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Which of the two tracks with the phenotype across conditions?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Testable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We hypothesize that loss of the pathway's negative regulator sustains STAT activation and drives the observed phenotype.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same shape, blank: "We hypothesize that </a:t>
            </a:r>
            <a:r>
              <a:rPr sz="2000" b="1">
                <a:solidFill>
                  <a:schemeClr val="accent1"/>
                </a:solidFill>
                <a:latin typeface="Arial"/>
              </a:rPr>
              <a:t>[independent variable]</a:t>
            </a:r>
            <a:r>
              <a:rPr sz="2000" b="0">
                <a:solidFill>
                  <a:srgbClr val="1A1A1A"/>
                </a:solidFill>
                <a:latin typeface="Arial"/>
              </a:rPr>
              <a:t> will [expected effect] on [dependent variable] in [population or condition]."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Testable by rescuing the regulator and measuring pathway output.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Research Objectives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measure. For example, "To quantify how </a:t>
            </a:r>
            <a:r>
              <a:rPr sz="2000" b="1">
                <a:solidFill>
                  <a:schemeClr val="accent1"/>
                </a:solidFill>
                <a:latin typeface="Arial"/>
              </a:rPr>
              <a:t>knockout of the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changes pathway output over 24 hours."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compare. For example, "To compare the knockout against a wild-type rescue as a specificity control."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validate. For example, "To confirm the phenotype in a second, independent cell line."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replicate. For example, "To repeat the time-course with an independent guide RNA."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Biology (Minimal) | SciFig AI</dc:title>
  <dc:subject>Scientific research presentation template</dc:subject>
  <dc:creator>SciFig AI</dc:creator>
  <cp:keywords>biology presentation template, biology slides template, cell biology powerpoint template, life science presentation slides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