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3891200" cy="3291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4836sf-nte" TargetMode="External"/><Relationship Id="rId4" Type="http://schemas.openxmlformats.org/officeDocument/2006/relationships/hyperlink" Target="https://scifig.ai/go/p4836sf-all" TargetMode="External"/><Relationship Id="rId5" Type="http://schemas.openxmlformats.org/officeDocument/2006/relationships/hyperlink" Target="https://scifig.ai/go/p4836s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4836sf-nte" TargetMode="External"/><Relationship Id="rId4" Type="http://schemas.openxmlformats.org/officeDocument/2006/relationships/hyperlink" Target="https://scifig.ai/go/p4836sf-all" TargetMode="External"/><Relationship Id="rId5" Type="http://schemas.openxmlformats.org/officeDocument/2006/relationships/hyperlink" Target="https://scifig.ai/go/p4836s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48 × 36 in Landscape · Spotlight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scifig.ai/go/p4836sf-nte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scifig.ai/go/p4836sf-all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scifig.ai/go/p4836sf-clr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535"/>
            </a:lvl1pPr>
            <a:lvl2pPr marL="457200" indent="0">
              <a:buNone/>
              <a:defRPr sz="2535"/>
            </a:lvl2pPr>
            <a:lvl3pPr marL="914400" indent="0">
              <a:buNone/>
              <a:defRPr sz="2535"/>
            </a:lvl3pPr>
            <a:lvl4pPr marL="1371600" indent="0">
              <a:buNone/>
              <a:defRPr sz="2535"/>
            </a:lvl4pPr>
            <a:lvl5pPr marL="1828800" indent="0">
              <a:buNone/>
              <a:defRPr sz="2535"/>
            </a:lvl5pPr>
            <a:lvl6pPr marL="2286000" indent="0">
              <a:buNone/>
              <a:defRPr sz="2535"/>
            </a:lvl6pPr>
            <a:lvl7pPr marL="2743200" indent="0">
              <a:buNone/>
              <a:defRPr sz="2535"/>
            </a:lvl7pPr>
            <a:lvl8pPr marL="3200400" indent="0">
              <a:buNone/>
              <a:defRPr sz="2535"/>
            </a:lvl8pPr>
            <a:lvl9pPr marL="3657600" indent="0">
              <a:buNone/>
              <a:defRPr sz="2535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553"/>
            </a:lvl1pPr>
            <a:lvl2pPr marL="457200" indent="0">
              <a:buNone/>
              <a:defRPr sz="1553"/>
            </a:lvl2pPr>
            <a:lvl3pPr marL="914400" indent="0">
              <a:buNone/>
              <a:defRPr sz="1553"/>
            </a:lvl3pPr>
            <a:lvl4pPr marL="1371600" indent="0">
              <a:buNone/>
              <a:defRPr sz="1553"/>
            </a:lvl4pPr>
            <a:lvl5pPr marL="1828800" indent="0">
              <a:buNone/>
              <a:defRPr sz="1553"/>
            </a:lvl5pPr>
            <a:lvl6pPr marL="2286000" indent="0">
              <a:buNone/>
              <a:defRPr sz="1553"/>
            </a:lvl6pPr>
            <a:lvl7pPr marL="2743200" indent="0">
              <a:buNone/>
              <a:defRPr sz="1553"/>
            </a:lvl7pPr>
            <a:lvl8pPr marL="3200400" indent="0">
              <a:buNone/>
              <a:defRPr sz="1553"/>
            </a:lvl8pPr>
            <a:lvl9pPr marL="3657600" indent="0">
              <a:buNone/>
              <a:defRPr sz="1553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9"/>
            </a:lvl1pPr>
            <a:lvl2pPr marL="457200" indent="0">
              <a:buNone/>
              <a:defRPr sz="2419"/>
            </a:lvl2pPr>
            <a:lvl3pPr marL="914400" indent="0">
              <a:buNone/>
              <a:defRPr sz="2419"/>
            </a:lvl3pPr>
            <a:lvl4pPr marL="1371600" indent="0">
              <a:buNone/>
              <a:defRPr sz="2419"/>
            </a:lvl4pPr>
            <a:lvl5pPr marL="1828800" indent="0">
              <a:buNone/>
              <a:defRPr sz="2419"/>
            </a:lvl5pPr>
            <a:lvl6pPr marL="2286000" indent="0">
              <a:buNone/>
              <a:defRPr sz="2419"/>
            </a:lvl6pPr>
            <a:lvl7pPr marL="2743200" indent="0">
              <a:buNone/>
              <a:defRPr sz="2419"/>
            </a:lvl7pPr>
            <a:lvl8pPr marL="3200400" indent="0">
              <a:buNone/>
              <a:defRPr sz="2419"/>
            </a:lvl8pPr>
            <a:lvl9pPr marL="3657600" indent="0">
              <a:buNone/>
              <a:defRPr sz="24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4836sf-all" TargetMode="External"/><Relationship Id="rId3" Type="http://schemas.openxmlformats.org/officeDocument/2006/relationships/hyperlink" Target="https://scifig.ai/go/p4836s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4836s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4836sf-ftr" TargetMode="External"/><Relationship Id="rId3" Type="http://schemas.openxmlformats.org/officeDocument/2006/relationships/hyperlink" Target="https://scifig.ai/go/p4836sf-fig" TargetMode="External"/><Relationship Id="rId4" Type="http://schemas.openxmlformats.org/officeDocument/2006/relationships/hyperlink" Target="https://scifig.ai/go/p4836s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3891200" cy="526694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948049"/>
            <a:ext cx="41586912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48 × 36 in Landscape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567299"/>
            <a:ext cx="41586912" cy="158008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122 × 91 cm  ·  48 × 36 in  ·  Spotlight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965447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5447" y="8155364"/>
            <a:ext cx="18705990" cy="93913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4.  The highlighted box above the figures is your one-sentence headline. Type over it, or delete the box if you do not want one. Unlike the gray prompts, this one does print.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5.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2406457" y="6419088"/>
            <a:ext cx="20332598" cy="1194095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3219761" y="7232391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219761" y="8155364"/>
            <a:ext cx="18705990" cy="771314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3219761" y="15868511"/>
            <a:ext cx="18705990" cy="167823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3886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965447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447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2406457" y="19281760"/>
            <a:ext cx="20332598" cy="9949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3219761" y="20095064"/>
            <a:ext cx="18705990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3219761" y="21018037"/>
            <a:ext cx="18705990" cy="740019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718677" indent="-718677">
              <a:lnSpc>
                <a:spcPct val="135000"/>
              </a:lnSpc>
            </a:pPr>
            <a:r>
              <a:rPr sz="3886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30978847"/>
            <a:ext cx="41586912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30460687"/>
            <a:ext cx="41586912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rule"/>
          <p:cNvSpPr/>
          <p:nvPr/>
        </p:nvSpPr>
        <p:spPr>
          <a:xfrm>
            <a:off x="0" y="4151421"/>
            <a:ext cx="43891200" cy="21849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96875" y="960421"/>
            <a:ext cx="2010162" cy="2010162"/>
          </a:xfrm>
        </p:spPr>
        <p:txBody>
          <a:bodyPr/>
          <a:p/>
        </p:txBody>
      </p:sp>
      <p:sp>
        <p:nvSpPr>
          <p:cNvPr id="20" name="logo-hint"/>
          <p:cNvSpPr txBox="1"/>
          <p:nvPr/>
        </p:nvSpPr>
        <p:spPr>
          <a:xfrm>
            <a:off x="691286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70767D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1" name="poster-title"/>
          <p:cNvSpPr txBox="1"/>
          <p:nvPr/>
        </p:nvSpPr>
        <p:spPr>
          <a:xfrm>
            <a:off x="5603913" y="539750"/>
            <a:ext cx="37365571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1A1A1A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2" name="poster-authors"/>
          <p:cNvSpPr txBox="1"/>
          <p:nvPr/>
        </p:nvSpPr>
        <p:spPr>
          <a:xfrm>
            <a:off x="5603913" y="2207412"/>
            <a:ext cx="37365571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1A1A1A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3" name="poster-affiliations"/>
          <p:cNvSpPr txBox="1"/>
          <p:nvPr/>
        </p:nvSpPr>
        <p:spPr>
          <a:xfrm>
            <a:off x="5603913" y="3160420"/>
            <a:ext cx="37365571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5A5F66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4" name="footer-band"/>
          <p:cNvSpPr/>
          <p:nvPr/>
        </p:nvSpPr>
        <p:spPr>
          <a:xfrm>
            <a:off x="0" y="31996684"/>
            <a:ext cx="43891200" cy="9217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5" name="footer-rule"/>
          <p:cNvSpPr/>
          <p:nvPr/>
        </p:nvSpPr>
        <p:spPr>
          <a:xfrm>
            <a:off x="0" y="31996684"/>
            <a:ext cx="43891200" cy="553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credit"/>
          <p:cNvSpPr txBox="1"/>
          <p:nvPr/>
        </p:nvSpPr>
        <p:spPr>
          <a:xfrm>
            <a:off x="1152144" y="32273199"/>
            <a:ext cx="41586912" cy="41477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7" name="sec-introd"/>
          <p:cNvSpPr/>
          <p:nvPr/>
        </p:nvSpPr>
        <p:spPr>
          <a:xfrm>
            <a:off x="1152144" y="5003596"/>
            <a:ext cx="12081052" cy="12806029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8" name="sec-introd-title"/>
          <p:cNvSpPr txBox="1"/>
          <p:nvPr/>
        </p:nvSpPr>
        <p:spPr>
          <a:xfrm>
            <a:off x="1417927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29" name="sec-introd-rule"/>
          <p:cNvSpPr/>
          <p:nvPr/>
        </p:nvSpPr>
        <p:spPr>
          <a:xfrm>
            <a:off x="1417927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417927" y="6306616"/>
            <a:ext cx="11549486" cy="4003119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03865" y="10575519"/>
            <a:ext cx="8777609" cy="6057011"/>
          </a:xfrm>
        </p:spPr>
        <p:txBody>
          <a:bodyPr/>
          <a:p/>
        </p:txBody>
      </p:sp>
      <p:sp>
        <p:nvSpPr>
          <p:cNvPr id="30" name="fig-1-caption"/>
          <p:cNvSpPr txBox="1"/>
          <p:nvPr/>
        </p:nvSpPr>
        <p:spPr>
          <a:xfrm>
            <a:off x="2803865" y="16764195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1" name="sec-method"/>
          <p:cNvSpPr/>
          <p:nvPr/>
        </p:nvSpPr>
        <p:spPr>
          <a:xfrm>
            <a:off x="1152144" y="18212876"/>
            <a:ext cx="12081052" cy="131501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2" name="sec-method-title"/>
          <p:cNvSpPr txBox="1"/>
          <p:nvPr/>
        </p:nvSpPr>
        <p:spPr>
          <a:xfrm>
            <a:off x="1417927" y="1832146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METHODS</a:t>
            </a:r>
          </a:p>
        </p:txBody>
      </p:sp>
      <p:sp>
        <p:nvSpPr>
          <p:cNvPr id="33" name="sec-method-rule"/>
          <p:cNvSpPr/>
          <p:nvPr/>
        </p:nvSpPr>
        <p:spPr>
          <a:xfrm>
            <a:off x="1417927" y="1916842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417927" y="19515896"/>
            <a:ext cx="11549486" cy="434721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2803865" y="24128898"/>
            <a:ext cx="8777609" cy="6057011"/>
          </a:xfrm>
        </p:spPr>
        <p:txBody>
          <a:bodyPr/>
          <a:p/>
        </p:txBody>
      </p:sp>
      <p:sp>
        <p:nvSpPr>
          <p:cNvPr id="34" name="fig-2-caption"/>
          <p:cNvSpPr txBox="1"/>
          <p:nvPr/>
        </p:nvSpPr>
        <p:spPr>
          <a:xfrm>
            <a:off x="2803865" y="30317574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5" name="key-finding"/>
          <p:cNvSpPr/>
          <p:nvPr/>
        </p:nvSpPr>
        <p:spPr>
          <a:xfrm>
            <a:off x="14023238" y="5003596"/>
            <a:ext cx="15844723" cy="3953911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6" name="key-finding-text"/>
          <p:cNvSpPr txBox="1"/>
          <p:nvPr/>
        </p:nvSpPr>
        <p:spPr>
          <a:xfrm>
            <a:off x="14498580" y="5715300"/>
            <a:ext cx="14894039" cy="2530503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0000"/>
              </a:lnSpc>
            </a:pPr>
            <a:r>
              <a:rPr sz="4140" b="1">
                <a:solidFill>
                  <a:schemeClr val="accent1"/>
                </a:solidFill>
                <a:latin typeface="Arial"/>
              </a:rPr>
              <a:t>State your main finding here in plain English, so that someone three meters away understands it on its own.</a:t>
            </a:r>
          </a:p>
        </p:txBody>
      </p:sp>
      <p:sp>
        <p:nvSpPr>
          <p:cNvPr id="37" name="sec-result"/>
          <p:cNvSpPr/>
          <p:nvPr/>
        </p:nvSpPr>
        <p:spPr>
          <a:xfrm>
            <a:off x="14023238" y="9360758"/>
            <a:ext cx="15844723" cy="22002247"/>
          </a:xfrm>
          <a:prstGeom prst="rect">
            <a:avLst/>
          </a:prstGeom>
          <a:noFill/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4371822" y="9469343"/>
            <a:ext cx="15147555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RESULTS</a:t>
            </a:r>
          </a:p>
        </p:txBody>
      </p:sp>
      <p:sp>
        <p:nvSpPr>
          <p:cNvPr id="39" name="sec-result-rule"/>
          <p:cNvSpPr/>
          <p:nvPr/>
        </p:nvSpPr>
        <p:spPr>
          <a:xfrm>
            <a:off x="14371822" y="10316306"/>
            <a:ext cx="15147555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4371822" y="10663778"/>
            <a:ext cx="15147555" cy="3550117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4371822" y="14353328"/>
            <a:ext cx="9196974" cy="10000690"/>
          </a:xfrm>
        </p:spPr>
        <p:txBody>
          <a:bodyPr/>
          <a:p/>
        </p:txBody>
      </p:sp>
      <p:sp>
        <p:nvSpPr>
          <p:cNvPr id="40" name="fig-3-caption"/>
          <p:cNvSpPr txBox="1"/>
          <p:nvPr/>
        </p:nvSpPr>
        <p:spPr>
          <a:xfrm>
            <a:off x="14371822" y="24491973"/>
            <a:ext cx="9196974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23882522" y="14353328"/>
            <a:ext cx="5636855" cy="4438082"/>
          </a:xfrm>
        </p:spPr>
        <p:txBody>
          <a:bodyPr/>
          <a:p/>
        </p:txBody>
      </p:sp>
      <p:sp>
        <p:nvSpPr>
          <p:cNvPr id="41" name="fig-4-caption"/>
          <p:cNvSpPr txBox="1"/>
          <p:nvPr/>
        </p:nvSpPr>
        <p:spPr>
          <a:xfrm>
            <a:off x="23882522" y="18875964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3882522" y="19969338"/>
            <a:ext cx="5636855" cy="4438082"/>
          </a:xfrm>
        </p:spPr>
        <p:txBody>
          <a:bodyPr/>
          <a:p/>
        </p:txBody>
      </p:sp>
      <p:sp>
        <p:nvSpPr>
          <p:cNvPr id="42" name="fig-5-caption"/>
          <p:cNvSpPr txBox="1"/>
          <p:nvPr/>
        </p:nvSpPr>
        <p:spPr>
          <a:xfrm>
            <a:off x="23882522" y="24491973"/>
            <a:ext cx="563685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43" name="results-table-caption"/>
          <p:cNvSpPr txBox="1"/>
          <p:nvPr/>
        </p:nvSpPr>
        <p:spPr>
          <a:xfrm>
            <a:off x="17062957" y="25445913"/>
            <a:ext cx="12456419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4" name="results-table"/>
          <p:cNvGraphicFramePr>
            <a:graphicFrameLocks noGrp="1"/>
          </p:cNvGraphicFramePr>
          <p:nvPr/>
        </p:nvGraphicFramePr>
        <p:xfrm>
          <a:off x="17062957" y="25867860"/>
          <a:ext cx="9765283" cy="2572255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113688"/>
                <a:gridCol w="1730319"/>
                <a:gridCol w="1730319"/>
                <a:gridCol w="1730319"/>
                <a:gridCol w="1730319"/>
                <a:gridCol w="1730319"/>
              </a:tblGrid>
              <a:tr h="514451">
                <a:tc>
                  <a:txBody>
                    <a:bodyPr wrap="square"/>
                    <a:lstStyle/>
                    <a:p>
                      <a:pPr algn="l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Group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n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1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2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Measure 3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132" b="1">
                          <a:solidFill>
                            <a:srgbClr val="FFFFFF"/>
                          </a:solidFill>
                          <a:latin typeface="Arial"/>
                        </a:rPr>
                        <a:t>p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4892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514451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8430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4371822" y="28720818"/>
            <a:ext cx="15147555" cy="518863"/>
          </a:xfrm>
        </p:spPr>
        <p:txBody>
          <a:bodyPr/>
          <a:lstStyle/>
          <a:p/>
        </p:txBody>
      </p:sp>
      <p:sp>
        <p:nvSpPr>
          <p:cNvPr id="45" name="sec-discus"/>
          <p:cNvSpPr/>
          <p:nvPr/>
        </p:nvSpPr>
        <p:spPr>
          <a:xfrm>
            <a:off x="30658003" y="5003596"/>
            <a:ext cx="12081052" cy="858692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discus-title"/>
          <p:cNvSpPr txBox="1"/>
          <p:nvPr/>
        </p:nvSpPr>
        <p:spPr>
          <a:xfrm>
            <a:off x="30923786" y="511218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DISCUSSION</a:t>
            </a:r>
          </a:p>
        </p:txBody>
      </p:sp>
      <p:sp>
        <p:nvSpPr>
          <p:cNvPr id="47" name="sec-discus-rule"/>
          <p:cNvSpPr/>
          <p:nvPr/>
        </p:nvSpPr>
        <p:spPr>
          <a:xfrm>
            <a:off x="30923786" y="595914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30923786" y="6306616"/>
            <a:ext cx="11549486" cy="3560263"/>
          </a:xfrm>
        </p:spPr>
        <p:txBody>
          <a:bodyPr/>
          <a:lstStyle/>
          <a:p/>
        </p:txBody>
      </p:sp>
      <p:sp>
        <p:nvSpPr>
          <p:cNvPr id="48" name="results-table-caption"/>
          <p:cNvSpPr txBox="1"/>
          <p:nvPr/>
        </p:nvSpPr>
        <p:spPr>
          <a:xfrm>
            <a:off x="32945222" y="9866880"/>
            <a:ext cx="9528050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2. Short caption — click to edit.</a:t>
            </a:r>
          </a:p>
        </p:txBody>
      </p:sp>
      <p:graphicFrame>
        <p:nvGraphicFramePr>
          <p:cNvPr id="49" name="results-table"/>
          <p:cNvGraphicFramePr>
            <a:graphicFrameLocks noGrp="1"/>
          </p:cNvGraphicFramePr>
          <p:nvPr/>
        </p:nvGraphicFramePr>
        <p:xfrm>
          <a:off x="32945222" y="10288827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" name="sec-conclu"/>
          <p:cNvSpPr/>
          <p:nvPr/>
        </p:nvSpPr>
        <p:spPr>
          <a:xfrm>
            <a:off x="30658003" y="13993768"/>
            <a:ext cx="12081052" cy="884908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1" name="sec-conclu-title"/>
          <p:cNvSpPr txBox="1"/>
          <p:nvPr/>
        </p:nvSpPr>
        <p:spPr>
          <a:xfrm>
            <a:off x="30923786" y="14102353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CONCLUSIONS</a:t>
            </a:r>
          </a:p>
        </p:txBody>
      </p:sp>
      <p:sp>
        <p:nvSpPr>
          <p:cNvPr id="52" name="sec-conclu-rule"/>
          <p:cNvSpPr/>
          <p:nvPr/>
        </p:nvSpPr>
        <p:spPr>
          <a:xfrm>
            <a:off x="30923786" y="14949316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30923786" y="15296788"/>
            <a:ext cx="11549486" cy="265783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32309724" y="15674782"/>
            <a:ext cx="8777609" cy="5990970"/>
          </a:xfrm>
        </p:spPr>
        <p:txBody>
          <a:bodyPr/>
          <a:p/>
        </p:txBody>
      </p:sp>
      <p:sp>
        <p:nvSpPr>
          <p:cNvPr id="53" name="fig-6-caption"/>
          <p:cNvSpPr txBox="1"/>
          <p:nvPr/>
        </p:nvSpPr>
        <p:spPr>
          <a:xfrm>
            <a:off x="32309724" y="21797417"/>
            <a:ext cx="877760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4" name="sec-refere"/>
          <p:cNvSpPr/>
          <p:nvPr/>
        </p:nvSpPr>
        <p:spPr>
          <a:xfrm>
            <a:off x="30658003" y="23246099"/>
            <a:ext cx="12081052" cy="4123237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refere-title"/>
          <p:cNvSpPr txBox="1"/>
          <p:nvPr/>
        </p:nvSpPr>
        <p:spPr>
          <a:xfrm>
            <a:off x="30923786" y="23354684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56" name="sec-refere-rule"/>
          <p:cNvSpPr/>
          <p:nvPr/>
        </p:nvSpPr>
        <p:spPr>
          <a:xfrm>
            <a:off x="30923786" y="24201647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30923786" y="24549119"/>
            <a:ext cx="11549486" cy="2554434"/>
          </a:xfrm>
        </p:spPr>
        <p:txBody>
          <a:bodyPr/>
          <a:lstStyle/>
          <a:p/>
        </p:txBody>
      </p:sp>
      <p:sp>
        <p:nvSpPr>
          <p:cNvPr id="57" name="sec-acknow"/>
          <p:cNvSpPr/>
          <p:nvPr/>
        </p:nvSpPr>
        <p:spPr>
          <a:xfrm>
            <a:off x="30658003" y="27772586"/>
            <a:ext cx="12081052" cy="359041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8" name="sec-acknow-title"/>
          <p:cNvSpPr txBox="1"/>
          <p:nvPr/>
        </p:nvSpPr>
        <p:spPr>
          <a:xfrm>
            <a:off x="30923786" y="27881171"/>
            <a:ext cx="11549486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chemeClr val="accent1"/>
                </a:solidFill>
                <a:latin typeface="Arial"/>
              </a:rPr>
              <a:t>ACKNOWLEDGEMENTS</a:t>
            </a:r>
          </a:p>
        </p:txBody>
      </p:sp>
      <p:sp>
        <p:nvSpPr>
          <p:cNvPr id="59" name="sec-acknow-rule"/>
          <p:cNvSpPr/>
          <p:nvPr/>
        </p:nvSpPr>
        <p:spPr>
          <a:xfrm>
            <a:off x="30923786" y="28728134"/>
            <a:ext cx="11549486" cy="90525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30923786" y="29075606"/>
            <a:ext cx="10815549" cy="116154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41898805" y="29155341"/>
            <a:ext cx="574466" cy="574466"/>
          </a:xfrm>
        </p:spPr>
        <p:txBody>
          <a:bodyPr/>
          <a:p/>
        </p:txBody>
      </p:sp>
      <p:sp>
        <p:nvSpPr>
          <p:cNvPr id="60" name="qr-slot-hint"/>
          <p:cNvSpPr txBox="1"/>
          <p:nvPr/>
        </p:nvSpPr>
        <p:spPr>
          <a:xfrm>
            <a:off x="30923786" y="30305956"/>
            <a:ext cx="11549486" cy="7740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48 × 36 in Landscape Spotlight | SciFig AI</dc:title>
  <dc:subject>Scientific research poster template</dc:subject>
  <dc:creator>SciFig AI</dc:creator>
  <cp:keywords>48x36 poster template, scientific poster template 48x36, conference poster template landscape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