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</p:sldIdLst>
  <p:sldSz cx="42062400" cy="4206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Relationship Id="rId3" Type="http://schemas.openxmlformats.org/officeDocument/2006/relationships/hyperlink" Target="https://scifig.ai/go/sq46qt-nte" TargetMode="External"/><Relationship Id="rId4" Type="http://schemas.openxmlformats.org/officeDocument/2006/relationships/hyperlink" Target="https://scifig.ai/go/sq46qt-all" TargetMode="External"/><Relationship Id="rId5" Type="http://schemas.openxmlformats.org/officeDocument/2006/relationships/hyperlink" Target="https://scifig.ai/go/sq46qt-clr" TargetMode="Externa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Relationship Id="rId3" Type="http://schemas.openxmlformats.org/officeDocument/2006/relationships/hyperlink" Target="https://scifig.ai/go/sq46qt-nte" TargetMode="External"/><Relationship Id="rId4" Type="http://schemas.openxmlformats.org/officeDocument/2006/relationships/hyperlink" Target="https://scifig.ai/go/sq46qt-all" TargetMode="External"/><Relationship Id="rId5" Type="http://schemas.openxmlformats.org/officeDocument/2006/relationships/hyperlink" Target="https://scifig.ai/go/sq46qt-clr" TargetMode="Externa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  (Slide 1 is the quick-start guide — delete it before you submit.)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  <p:txBody>
          <a:bodyPr/>
          <a:p/>
        </p:txBody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rPr/>
              <a:t>46 × 46 in Square · Four Column layout · free scientific poster template by SciFig AI.</a:t>
            </a:r>
          </a:p>
          <a:p>
            <a:r>
              <a:rPr/>
              <a:t>Generate the figures for this poster free: </a:t>
            </a:r>
            <a:r>
              <a:rPr>
                <a:hlinkClick r:id="rId3"/>
              </a:rPr>
              <a:t>scifig.ai/go/sq46qt-nte</a:t>
            </a:r>
          </a:p>
          <a:p>
            <a:r>
              <a:rPr/>
              <a:t>All sizes, layouts and colors: </a:t>
            </a:r>
            <a:r>
              <a:rPr>
                <a:hlinkClick r:id="rId4"/>
              </a:rPr>
              <a:t>scifig.ai/go/sq46qt-all</a:t>
            </a:r>
          </a:p>
          <a:p>
            <a:r>
              <a:rPr/>
              <a:t>How to change the colors: </a:t>
            </a:r>
            <a:r>
              <a:rPr>
                <a:hlinkClick r:id="rId5"/>
              </a:rPr>
              <a:t>scifig.ai/go/sq46qt-clr</a:t>
            </a:r>
          </a:p>
          <a:p/>
          <a:p>
            <a:r>
              <a:rPr/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  <p:txBody>
          <a:bodyPr/>
          <a:p/>
        </p:txBody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Background and why this problem matters.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sp>
        <p:nvSpPr>
          <p:cNvPr id="900" name="Picture Placeholder 20"/>
          <p:cNvSpPr>
            <a:spLocks noGrp="1"/>
          </p:cNvSpPr>
          <p:nvPr>
            <p:ph type="pic" idx="20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1664"/>
            </a:lvl1pPr>
            <a:lvl2pPr marL="457200" indent="0">
              <a:buNone/>
              <a:defRPr sz="1664"/>
            </a:lvl2pPr>
            <a:lvl3pPr marL="914400" indent="0">
              <a:buNone/>
              <a:defRPr sz="1664"/>
            </a:lvl3pPr>
            <a:lvl4pPr marL="1371600" indent="0">
              <a:buNone/>
              <a:defRPr sz="1664"/>
            </a:lvl4pPr>
            <a:lvl5pPr marL="1828800" indent="0">
              <a:buNone/>
              <a:defRPr sz="1664"/>
            </a:lvl5pPr>
            <a:lvl6pPr marL="2286000" indent="0">
              <a:buNone/>
              <a:defRPr sz="1664"/>
            </a:lvl6pPr>
            <a:lvl7pPr marL="2743200" indent="0">
              <a:buNone/>
              <a:defRPr sz="1664"/>
            </a:lvl7pPr>
            <a:lvl8pPr marL="3200400" indent="0">
              <a:buNone/>
              <a:defRPr sz="1664"/>
            </a:lvl8pPr>
            <a:lvl9pPr marL="3657600" indent="0">
              <a:buNone/>
              <a:defRPr sz="1664"/>
            </a:lvl9pPr>
          </a:lstStyle>
          <a:p>
            <a:endParaRPr lang="en-US"/>
          </a:p>
        </p:txBody>
      </p:sp>
      <p:sp>
        <p:nvSpPr>
          <p:cNvPr id="901" name="Picture Placeholder 21"/>
          <p:cNvSpPr>
            <a:spLocks noGrp="1"/>
          </p:cNvSpPr>
          <p:nvPr>
            <p:ph type="pic" idx="2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2" name="Picture Placeholder 22"/>
          <p:cNvSpPr>
            <a:spLocks noGrp="1"/>
          </p:cNvSpPr>
          <p:nvPr>
            <p:ph type="pic" idx="22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3" name="Picture Placeholder 23"/>
          <p:cNvSpPr>
            <a:spLocks noGrp="1"/>
          </p:cNvSpPr>
          <p:nvPr>
            <p:ph type="pic" idx="23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4" name="Picture Placeholder 24"/>
          <p:cNvSpPr>
            <a:spLocks noGrp="1"/>
          </p:cNvSpPr>
          <p:nvPr>
            <p:ph type="pic" idx="24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304"/>
            </a:lvl1pPr>
            <a:lvl2pPr marL="457200" indent="0">
              <a:buNone/>
              <a:defRPr sz="2304"/>
            </a:lvl2pPr>
            <a:lvl3pPr marL="914400" indent="0">
              <a:buNone/>
              <a:defRPr sz="2304"/>
            </a:lvl3pPr>
            <a:lvl4pPr marL="1371600" indent="0">
              <a:buNone/>
              <a:defRPr sz="2304"/>
            </a:lvl4pPr>
            <a:lvl5pPr marL="1828800" indent="0">
              <a:buNone/>
              <a:defRPr sz="2304"/>
            </a:lvl5pPr>
            <a:lvl6pPr marL="2286000" indent="0">
              <a:buNone/>
              <a:defRPr sz="2304"/>
            </a:lvl6pPr>
            <a:lvl7pPr marL="2743200" indent="0">
              <a:buNone/>
              <a:defRPr sz="2304"/>
            </a:lvl7pPr>
            <a:lvl8pPr marL="3200400" indent="0">
              <a:buNone/>
              <a:defRPr sz="2304"/>
            </a:lvl8pPr>
            <a:lvl9pPr marL="3657600" indent="0">
              <a:buNone/>
              <a:defRPr sz="2304"/>
            </a:lvl9pPr>
          </a:lstStyle>
          <a:p>
            <a:endParaRPr lang="en-US"/>
          </a:p>
        </p:txBody>
      </p:sp>
      <p:sp>
        <p:nvSpPr>
          <p:cNvPr id="905" name="Picture Placeholder 25"/>
          <p:cNvSpPr>
            <a:spLocks noGrp="1"/>
          </p:cNvSpPr>
          <p:nvPr>
            <p:ph type="pic" idx="25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06" name="Picture Placeholder 26"/>
          <p:cNvSpPr>
            <a:spLocks noGrp="1"/>
          </p:cNvSpPr>
          <p:nvPr>
            <p:ph type="pic" idx="26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800"/>
            </a:lvl1pPr>
            <a:lvl2pPr marL="457200" indent="0">
              <a:buNone/>
              <a:defRPr sz="800"/>
            </a:lvl2pPr>
            <a:lvl3pPr marL="914400" indent="0">
              <a:buNone/>
              <a:defRPr sz="800"/>
            </a:lvl3pPr>
            <a:lvl4pPr marL="1371600" indent="0">
              <a:buNone/>
              <a:defRPr sz="800"/>
            </a:lvl4pPr>
            <a:lvl5pPr marL="1828800" indent="0">
              <a:buNone/>
              <a:defRPr sz="800"/>
            </a:lvl5pPr>
            <a:lvl6pPr marL="2286000" indent="0">
              <a:buNone/>
              <a:defRPr sz="800"/>
            </a:lvl6pPr>
            <a:lvl7pPr marL="2743200" indent="0">
              <a:buNone/>
              <a:defRPr sz="800"/>
            </a:lvl7pPr>
            <a:lvl8pPr marL="3200400" indent="0">
              <a:buNone/>
              <a:defRPr sz="800"/>
            </a:lvl8pPr>
            <a:lvl9pPr marL="3657600" indent="0">
              <a:buNone/>
              <a:defRPr sz="800"/>
            </a:lvl9pPr>
          </a:lstStyle>
          <a:p>
            <a:endParaRPr lang="en-US"/>
          </a:p>
        </p:txBody>
      </p:sp>
      <p:sp>
        <p:nvSpPr>
          <p:cNvPr id="950" name="Text Placeholder 40"/>
          <p:cNvSpPr>
            <a:spLocks noGrp="1"/>
          </p:cNvSpPr>
          <p:nvPr>
            <p:ph type="body" sz="half" idx="40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Study design, materials and analysis approach.</a:t>
            </a:r>
          </a:p>
        </p:txBody>
      </p:sp>
      <p:sp>
        <p:nvSpPr>
          <p:cNvPr id="951" name="Text Placeholder 41"/>
          <p:cNvSpPr>
            <a:spLocks noGrp="1"/>
          </p:cNvSpPr>
          <p:nvPr>
            <p:ph type="body" sz="half" idx="41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How your results relate to existing work.</a:t>
            </a:r>
          </a:p>
        </p:txBody>
      </p:sp>
      <p:sp>
        <p:nvSpPr>
          <p:cNvPr id="952" name="Text Placeholder 42"/>
          <p:cNvSpPr>
            <a:spLocks noGrp="1"/>
          </p:cNvSpPr>
          <p:nvPr>
            <p:ph type="body" sz="half" idx="42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Main takeaways in one or two sentences.</a:t>
            </a:r>
          </a:p>
        </p:txBody>
      </p:sp>
      <p:sp>
        <p:nvSpPr>
          <p:cNvPr id="953" name="Text Placeholder 43"/>
          <p:cNvSpPr>
            <a:spLocks noGrp="1"/>
          </p:cNvSpPr>
          <p:nvPr>
            <p:ph type="body" sz="half" idx="43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Your key findings — this section gets the most space.</a:t>
            </a:r>
          </a:p>
        </p:txBody>
      </p:sp>
      <p:sp>
        <p:nvSpPr>
          <p:cNvPr id="954" name="Text Placeholder 44"/>
          <p:cNvSpPr>
            <a:spLocks noGrp="1"/>
          </p:cNvSpPr>
          <p:nvPr>
            <p:ph type="body" sz="half" idx="44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1. Author A, et al. Journal. Year;Vol(Issue):Pages.</a:t>
            </a:r>
          </a:p>
        </p:txBody>
      </p:sp>
      <p:sp>
        <p:nvSpPr>
          <p:cNvPr id="955" name="Text Placeholder 45"/>
          <p:cNvSpPr>
            <a:spLocks noGrp="1"/>
          </p:cNvSpPr>
          <p:nvPr>
            <p:ph type="body" sz="half" idx="45"/>
          </p:nvPr>
        </p:nvSpPr>
        <p:spPr>
          <a:xfrm>
            <a:off x="1792288" y="5367338"/>
            <a:ext cx="5486400" cy="804862"/>
          </a:xfrm>
        </p:spPr>
        <p:txBody>
          <a:bodyPr wrap="square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r>
              <a:rPr sz="3400">
                <a:solidFill>
                  <a:srgbClr val="70767D"/>
                </a:solidFill>
                <a:latin typeface="Arial"/>
              </a:rPr>
              <a:t>Click to edit text — Funding sources, collaborators and facilities.</a:t>
            </a:r>
          </a:p>
        </p:txBody>
      </p:sp>
      <p:sp>
        <p:nvSpPr>
          <p:cNvPr id="956" name="Text Placeholder 46"/>
          <p:cNvSpPr>
            <a:spLocks noGrp="1"/>
          </p:cNvSpPr>
          <p:nvPr>
            <p:ph type="body" sz="half" idx="46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hyperlink" Target="https://scifig.ai/go/sq46qt-all" TargetMode="External"/><Relationship Id="rId3" Type="http://schemas.openxmlformats.org/officeDocument/2006/relationships/hyperlink" Target="https://scifig.ai/go/sq46qt-clr" TargetMode="External"/><Relationship Id="rId4" Type="http://schemas.openxmlformats.org/officeDocument/2006/relationships/notesSlide" Target="../notesSlides/notesSlide1.xml"/><Relationship Id="rId5" Type="http://schemas.openxmlformats.org/officeDocument/2006/relationships/hyperlink" Target="https://scifig.ai/go/sq46qt-ftr" TargetMode="Externa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hyperlink" Target="https://scifig.ai/go/sq46qt-ftr" TargetMode="External"/><Relationship Id="rId3" Type="http://schemas.openxmlformats.org/officeDocument/2006/relationships/hyperlink" Target="https://scifig.ai/go/sq46qt-fig" TargetMode="External"/><Relationship Id="rId4" Type="http://schemas.openxmlformats.org/officeDocument/2006/relationships/hyperlink" Target="https://scifig.ai/go/sq46qt-qrc" TargetMode="External"/><Relationship Id="rId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info-band"/>
          <p:cNvSpPr/>
          <p:nvPr/>
        </p:nvSpPr>
        <p:spPr>
          <a:xfrm>
            <a:off x="0" y="0"/>
            <a:ext cx="42062400" cy="672998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" name="info-size"/>
          <p:cNvSpPr txBox="1"/>
          <p:nvPr/>
        </p:nvSpPr>
        <p:spPr>
          <a:xfrm>
            <a:off x="1472184" y="1211397"/>
            <a:ext cx="39118032" cy="15849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98000"/>
              </a:lnSpc>
            </a:pPr>
            <a:r>
              <a:rPr sz="8159" b="1">
                <a:solidFill>
                  <a:srgbClr val="FFFFFF"/>
                </a:solidFill>
                <a:latin typeface="Arial"/>
              </a:rPr>
              <a:t>46 × 46 in Square</a:t>
            </a:r>
          </a:p>
        </p:txBody>
      </p:sp>
      <p:sp>
        <p:nvSpPr>
          <p:cNvPr id="4" name="info-spec"/>
          <p:cNvSpPr txBox="1"/>
          <p:nvPr/>
        </p:nvSpPr>
        <p:spPr>
          <a:xfrm>
            <a:off x="1472184" y="3040197"/>
            <a:ext cx="39118032" cy="201899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120" b="0">
                <a:solidFill>
                  <a:srgbClr val="E8EAEE"/>
                </a:solidFill>
                <a:latin typeface="Arial"/>
              </a:rPr>
              <a:t>117 × 117 cm  ·  46 × 46 in  ·  Four Column layout  ·  Teal</a:t>
            </a:r>
          </a:p>
        </p:txBody>
      </p:sp>
      <p:sp>
        <p:nvSpPr>
          <p:cNvPr id="5" name="info-block-1"/>
          <p:cNvSpPr/>
          <p:nvPr/>
        </p:nvSpPr>
        <p:spPr>
          <a:xfrm>
            <a:off x="1472184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223098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HOW TO USE THIS TEMPLATE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30989" y="9986498"/>
            <a:ext cx="17452531" cy="1147503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1.  Click the picture icon in any image box to insert your figure.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2.  Click any gray prompt text and start typing — the prompt disappears on its own and never prints.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3.  Add your institution logo in the box at the top left, and your own QR code next to the acknowledgements.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4.  Delete this slide before you print or submit.</a:t>
            </a:r>
          </a:p>
        </p:txBody>
      </p:sp>
      <p:sp>
        <p:nvSpPr>
          <p:cNvPr id="8" name="info-block-2"/>
          <p:cNvSpPr/>
          <p:nvPr/>
        </p:nvSpPr>
        <p:spPr>
          <a:xfrm>
            <a:off x="21620073" y="8202168"/>
            <a:ext cx="18970142" cy="14018168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22378879" y="8960973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WANT A DIFFERENT COLOR OR LAYOUT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378879" y="9986498"/>
            <a:ext cx="17452531" cy="951555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Every color and every layout is a separate file, so nothing has to be recolored by hand.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Colors:  navy · forest · crimson · teal · plum · graphite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Layouts:  Classic · Four Column · Spotlight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In PowerPoint you can also recolor with Design → Variants → Colors, but that menu does not exist in every app (WPS, Keynote, Google Slides), so downloading the color you want is the reliable route.</a:t>
            </a:r>
          </a:p>
        </p:txBody>
      </p:sp>
      <p:sp>
        <p:nvSpPr>
          <p:cNvPr id="11" name="info-links"/>
          <p:cNvSpPr txBox="1"/>
          <p:nvPr/>
        </p:nvSpPr>
        <p:spPr>
          <a:xfrm>
            <a:off x="22378879" y="19502057"/>
            <a:ext cx="17452531" cy="195947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>
                <a:latin typeface="Arial"/>
                <a:hlinkClick r:id="rId2"/>
              </a:rPr>
              <a:t>Find your size, layout and color</a:t>
            </a:r>
          </a:p>
          <a:p>
            <a:pPr>
              <a:lnSpc>
                <a:spcPct val="135000"/>
              </a:lnSpc>
            </a:pPr>
            <a:r>
              <a:rPr sz="4537">
                <a:latin typeface="Arial"/>
                <a:hlinkClick r:id="rId3"/>
              </a:rPr>
              <a:t>How to change the colors</a:t>
            </a:r>
          </a:p>
        </p:txBody>
      </p:sp>
      <p:sp>
        <p:nvSpPr>
          <p:cNvPr id="12" name="info-block-3"/>
          <p:cNvSpPr/>
          <p:nvPr/>
        </p:nvSpPr>
        <p:spPr>
          <a:xfrm>
            <a:off x="1472184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223098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TYPE SIZES AND VIEWING DISTANCE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3098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Title 96 pt   ·   Section heading 50 pt   ·   Body 34 pt   ·   Caption 26 pt</a:t>
            </a:r>
          </a:p>
          <a:p>
            <a:pPr algn="l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These are set for reading from about one meter away, which is how far people stand from a poster. Keep body text at this size — shrinking it to fit more words is the most common reason a poster stops being readable.</a:t>
            </a:r>
          </a:p>
        </p:txBody>
      </p:sp>
      <p:sp>
        <p:nvSpPr>
          <p:cNvPr id="15" name="info-block-4"/>
          <p:cNvSpPr/>
          <p:nvPr/>
        </p:nvSpPr>
        <p:spPr>
          <a:xfrm>
            <a:off x="21620073" y="23398083"/>
            <a:ext cx="18970142" cy="1395332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6" name="TextBox 15"/>
          <p:cNvSpPr txBox="1"/>
          <p:nvPr/>
        </p:nvSpPr>
        <p:spPr>
          <a:xfrm>
            <a:off x="22378879" y="24156889"/>
            <a:ext cx="17452531" cy="80962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4250" b="1">
                <a:solidFill>
                  <a:schemeClr val="accent1"/>
                </a:solidFill>
                <a:latin typeface="Arial"/>
              </a:rPr>
              <a:t>BEFORE YOU SUBMIT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378879" y="25182414"/>
            <a:ext cx="17452531" cy="11410191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size and orientation your meeting asks for. They differ, and a poster printed at the wrong size cannot be fixed on site.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Export to PDF at 100% scale. Do not let the print shop rescale it.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Use images of at least 300 dpi at the size they appear here.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Check the file size limit and, for e-posters, the minimum pixel size.</a:t>
            </a:r>
          </a:p>
          <a:p>
            <a:pPr algn="l" marL="839115" indent="-839115">
              <a:lnSpc>
                <a:spcPct val="135000"/>
              </a:lnSpc>
            </a:pPr>
            <a:r>
              <a:rPr sz="4537" b="0">
                <a:solidFill>
                  <a:srgbClr val="1A1A1A"/>
                </a:solidFill>
                <a:latin typeface="Arial"/>
              </a:rPr>
              <a:t>·  Print a single A4 test page first and read it at arm's length.</a:t>
            </a:r>
          </a:p>
        </p:txBody>
      </p:sp>
      <p:sp>
        <p:nvSpPr>
          <p:cNvPr id="18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9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5"/>
              </a:rPr>
              <a:t>Generate your figures free with SciFig AI</a:t>
            </a:r>
          </a:p>
        </p:txBody>
      </p:sp>
      <p:sp>
        <p:nvSpPr>
          <p:cNvPr id="21" name="info-license"/>
          <p:cNvSpPr txBox="1"/>
          <p:nvPr/>
        </p:nvSpPr>
        <p:spPr>
          <a:xfrm>
            <a:off x="1472184" y="39669982"/>
            <a:ext cx="39118032" cy="47857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Free for academic and research use. You may modify and print this template for your own work. Redistributing this template file — modified or unmodified — as your own template is not permitted. © SciFig AI</a:t>
            </a:r>
          </a:p>
        </p:txBody>
      </p:sp>
      <p:sp>
        <p:nvSpPr>
          <p:cNvPr id="22" name="info-delete-note"/>
          <p:cNvSpPr txBox="1"/>
          <p:nvPr/>
        </p:nvSpPr>
        <p:spPr>
          <a:xfrm>
            <a:off x="1472184" y="39108642"/>
            <a:ext cx="39118032" cy="495299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2340" b="0">
                <a:solidFill>
                  <a:srgbClr val="70767D"/>
                </a:solidFill>
                <a:latin typeface="Arial"/>
              </a:rPr>
              <a:t>Delete this slide before you print — the poster itself is on the next slide.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19" name="header-band"/>
          <p:cNvSpPr/>
          <p:nvPr/>
        </p:nvSpPr>
        <p:spPr>
          <a:xfrm>
            <a:off x="0" y="0"/>
            <a:ext cx="42062400" cy="496153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0" name="logo-backing"/>
          <p:cNvSpPr/>
          <p:nvPr/>
        </p:nvSpPr>
        <p:spPr>
          <a:xfrm>
            <a:off x="2138578" y="1101870"/>
            <a:ext cx="2282305" cy="228230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10" name="logo-slot"/>
          <p:cNvSpPr>
            <a:spLocks noGrp="1"/>
          </p:cNvSpPr>
          <p:nvPr>
            <p:ph type="pic" idx="25"/>
          </p:nvPr>
        </p:nvSpPr>
        <p:spPr>
          <a:xfrm>
            <a:off x="2138578" y="1101870"/>
            <a:ext cx="2282305" cy="2282305"/>
          </a:xfrm>
        </p:spPr>
        <p:txBody>
          <a:bodyPr/>
          <a:p/>
        </p:txBody>
      </p:sp>
      <p:sp>
        <p:nvSpPr>
          <p:cNvPr id="21" name="logo-hint"/>
          <p:cNvSpPr txBox="1"/>
          <p:nvPr/>
        </p:nvSpPr>
        <p:spPr>
          <a:xfrm>
            <a:off x="883310" y="3521114"/>
            <a:ext cx="4792842" cy="2603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1366" b="0">
                <a:solidFill>
                  <a:srgbClr val="E8EAEE"/>
                </a:solidFill>
                <a:latin typeface="Arial"/>
              </a:rPr>
              <a:t>Your university or institution logo</a:t>
            </a:r>
          </a:p>
        </p:txBody>
      </p:sp>
      <p:sp>
        <p:nvSpPr>
          <p:cNvPr id="22" name="poster-title"/>
          <p:cNvSpPr txBox="1"/>
          <p:nvPr/>
        </p:nvSpPr>
        <p:spPr>
          <a:xfrm>
            <a:off x="6559463" y="609600"/>
            <a:ext cx="34325189" cy="156057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9600" b="1">
                <a:solidFill>
                  <a:srgbClr val="FFFFFF"/>
                </a:solidFill>
                <a:latin typeface="Arial"/>
              </a:rPr>
              <a:t>Your Research Poster Title Goes Here</a:t>
            </a:r>
          </a:p>
        </p:txBody>
      </p:sp>
      <p:sp>
        <p:nvSpPr>
          <p:cNvPr id="23" name="poster-authors"/>
          <p:cNvSpPr txBox="1"/>
          <p:nvPr/>
        </p:nvSpPr>
        <p:spPr>
          <a:xfrm>
            <a:off x="6559463" y="2496921"/>
            <a:ext cx="34325189" cy="108915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6400" b="0">
                <a:solidFill>
                  <a:srgbClr val="FFFFFF"/>
                </a:solidFill>
                <a:latin typeface="Arial"/>
              </a:rPr>
              <a:t>Author One¹, Author Two², Author Three¹</a:t>
            </a:r>
          </a:p>
        </p:txBody>
      </p:sp>
      <p:sp>
        <p:nvSpPr>
          <p:cNvPr id="24" name="poster-affiliations"/>
          <p:cNvSpPr txBox="1"/>
          <p:nvPr/>
        </p:nvSpPr>
        <p:spPr>
          <a:xfrm>
            <a:off x="6559463" y="3586073"/>
            <a:ext cx="34325189" cy="11180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608" b="0">
                <a:solidFill>
                  <a:srgbClr val="E8EAEE"/>
                </a:solidFill>
                <a:latin typeface="Arial"/>
              </a:rPr>
              <a:t>¹Department, University · ²Institute, Organization</a:t>
            </a:r>
          </a:p>
        </p:txBody>
      </p:sp>
      <p:sp>
        <p:nvSpPr>
          <p:cNvPr id="25" name="footer-band"/>
          <p:cNvSpPr/>
          <p:nvPr/>
        </p:nvSpPr>
        <p:spPr>
          <a:xfrm>
            <a:off x="0" y="40884652"/>
            <a:ext cx="42062400" cy="1177747"/>
          </a:xfrm>
          <a:prstGeom prst="rect">
            <a:avLst/>
          </a:prstGeom>
          <a:solidFill>
            <a:srgbClr val="F4F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6" name="footer-rule"/>
          <p:cNvSpPr/>
          <p:nvPr/>
        </p:nvSpPr>
        <p:spPr>
          <a:xfrm>
            <a:off x="0" y="40884652"/>
            <a:ext cx="42062400" cy="7066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7" name="footer-credit"/>
          <p:cNvSpPr txBox="1"/>
          <p:nvPr/>
        </p:nvSpPr>
        <p:spPr>
          <a:xfrm>
            <a:off x="1472184" y="41237976"/>
            <a:ext cx="39118032" cy="5299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2600">
                <a:solidFill>
                  <a:srgbClr val="5A5F66"/>
                </a:solidFill>
                <a:latin typeface="Arial"/>
              </a:rPr>
              <a:t>Free scientific poster template by SciFig AI  ·  </a:t>
            </a:r>
            <a:r>
              <a:rPr sz="2600">
                <a:latin typeface="Arial"/>
                <a:hlinkClick r:id="rId2"/>
              </a:rPr>
              <a:t>Generate your figures free with SciFig AI</a:t>
            </a:r>
          </a:p>
        </p:txBody>
      </p:sp>
      <p:sp>
        <p:nvSpPr>
          <p:cNvPr id="28" name="sec-introd"/>
          <p:cNvSpPr/>
          <p:nvPr/>
        </p:nvSpPr>
        <p:spPr>
          <a:xfrm>
            <a:off x="1472184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29" name="sec-introd-head"/>
          <p:cNvSpPr/>
          <p:nvPr/>
        </p:nvSpPr>
        <p:spPr>
          <a:xfrm>
            <a:off x="1472184" y="5771235"/>
            <a:ext cx="9022384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0" name="sec-introd-title"/>
          <p:cNvSpPr txBox="1"/>
          <p:nvPr/>
        </p:nvSpPr>
        <p:spPr>
          <a:xfrm>
            <a:off x="1670676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INTRODUCTION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idx="2" sz="half"/>
          </p:nvPr>
        </p:nvSpPr>
        <p:spPr>
          <a:xfrm>
            <a:off x="1670676" y="7219035"/>
            <a:ext cx="8625399" cy="3547098"/>
          </a:xfrm>
        </p:spPr>
        <p:txBody>
          <a:bodyPr/>
          <a:lstStyle/>
          <a:p/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64486" y="10964626"/>
            <a:ext cx="6037779" cy="5336194"/>
          </a:xfrm>
        </p:spPr>
        <p:txBody>
          <a:bodyPr/>
          <a:p/>
        </p:txBody>
      </p:sp>
      <p:sp>
        <p:nvSpPr>
          <p:cNvPr id="31" name="fig-1-caption"/>
          <p:cNvSpPr txBox="1"/>
          <p:nvPr/>
        </p:nvSpPr>
        <p:spPr>
          <a:xfrm>
            <a:off x="2964486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1.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2" name="sec-method"/>
          <p:cNvSpPr/>
          <p:nvPr/>
        </p:nvSpPr>
        <p:spPr>
          <a:xfrm>
            <a:off x="11504066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3" name="sec-method-head"/>
          <p:cNvSpPr/>
          <p:nvPr/>
        </p:nvSpPr>
        <p:spPr>
          <a:xfrm>
            <a:off x="11504066" y="5771235"/>
            <a:ext cx="9022384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4" name="sec-method-title"/>
          <p:cNvSpPr txBox="1"/>
          <p:nvPr/>
        </p:nvSpPr>
        <p:spPr>
          <a:xfrm>
            <a:off x="11702558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METHODS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idx="40" sz="half"/>
          </p:nvPr>
        </p:nvSpPr>
        <p:spPr>
          <a:xfrm>
            <a:off x="11702558" y="7219035"/>
            <a:ext cx="8625399" cy="3547098"/>
          </a:xfrm>
        </p:spPr>
        <p:txBody>
          <a:bodyPr/>
          <a:lstStyle/>
          <a:p/>
        </p:txBody>
      </p:sp>
      <p:sp>
        <p:nvSpPr>
          <p:cNvPr id="5" name="Picture Placeholder 4"/>
          <p:cNvSpPr>
            <a:spLocks noGrp="1"/>
          </p:cNvSpPr>
          <p:nvPr>
            <p:ph type="pic" idx="20"/>
          </p:nvPr>
        </p:nvSpPr>
        <p:spPr>
          <a:xfrm>
            <a:off x="12996368" y="10964626"/>
            <a:ext cx="6037779" cy="5336194"/>
          </a:xfrm>
        </p:spPr>
        <p:txBody>
          <a:bodyPr/>
          <a:p/>
        </p:txBody>
      </p:sp>
      <p:sp>
        <p:nvSpPr>
          <p:cNvPr id="35" name="fig-2-caption"/>
          <p:cNvSpPr txBox="1"/>
          <p:nvPr/>
        </p:nvSpPr>
        <p:spPr>
          <a:xfrm>
            <a:off x="12996368" y="16391387"/>
            <a:ext cx="6037779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2.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Create figures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36" name="sec-discus"/>
          <p:cNvSpPr/>
          <p:nvPr/>
        </p:nvSpPr>
        <p:spPr>
          <a:xfrm>
            <a:off x="21535948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7" name="sec-discus-head"/>
          <p:cNvSpPr/>
          <p:nvPr/>
        </p:nvSpPr>
        <p:spPr>
          <a:xfrm>
            <a:off x="21535948" y="5771235"/>
            <a:ext cx="9022384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38" name="sec-discus-title"/>
          <p:cNvSpPr txBox="1"/>
          <p:nvPr/>
        </p:nvSpPr>
        <p:spPr>
          <a:xfrm>
            <a:off x="21734441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DISCUSSION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41" sz="half"/>
          </p:nvPr>
        </p:nvSpPr>
        <p:spPr>
          <a:xfrm>
            <a:off x="21734441" y="7219035"/>
            <a:ext cx="8625399" cy="6049770"/>
          </a:xfrm>
        </p:spPr>
        <p:txBody>
          <a:bodyPr/>
          <a:lstStyle/>
          <a:p/>
        </p:txBody>
      </p:sp>
      <p:sp>
        <p:nvSpPr>
          <p:cNvPr id="39" name="results-table-caption"/>
          <p:cNvSpPr txBox="1"/>
          <p:nvPr/>
        </p:nvSpPr>
        <p:spPr>
          <a:xfrm>
            <a:off x="21802496" y="13268805"/>
            <a:ext cx="8557344" cy="39748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Table 1. Short caption — click to edit.</a:t>
            </a:r>
          </a:p>
        </p:txBody>
      </p:sp>
      <p:graphicFrame>
        <p:nvGraphicFramePr>
          <p:cNvPr id="40" name="results-table"/>
          <p:cNvGraphicFramePr>
            <a:graphicFrameLocks noGrp="1"/>
          </p:cNvGraphicFramePr>
          <p:nvPr/>
        </p:nvGraphicFramePr>
        <p:xfrm>
          <a:off x="21802496" y="13725915"/>
          <a:ext cx="8489288" cy="3619500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1746503"/>
                <a:gridCol w="2247595"/>
                <a:gridCol w="2247595"/>
                <a:gridCol w="2247595"/>
              </a:tblGrid>
              <a:tr h="723900">
                <a:tc>
                  <a:txBody>
                    <a:bodyPr wrap="square"/>
                    <a:lstStyle/>
                    <a:p>
                      <a:pPr algn="l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Study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Setting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Readout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r"/>
                      <a:r>
                        <a:rPr sz="3000" b="1">
                          <a:solidFill>
                            <a:srgbClr val="FFFFFF"/>
                          </a:solidFill>
                          <a:latin typeface="Arial"/>
                        </a:rPr>
                        <a:t>Result</a:t>
                      </a:r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noFill/>
                    </a:lnB>
                    <a:solidFill>
                      <a:schemeClr val="accent1"/>
                    </a:solidFill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20955" cap="flat" cmpd="sng" algn="ctr">
                      <a:solidFill>
                        <a:srgbClr val="C4C8CF"/>
                      </a:solidFill>
                    </a:lnB>
                    <a:noFill/>
                  </a:tcPr>
                </a:tc>
              </a:tr>
              <a:tr h="723900">
                <a:tc>
                  <a:txBody>
                    <a:bodyPr wrap="square"/>
                    <a:lstStyle/>
                    <a:p>
                      <a:pPr algn="l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  <a:tc>
                  <a:txBody>
                    <a:bodyPr wrap="square"/>
                    <a:lstStyle/>
                    <a:p>
                      <a:pPr algn="r"/>
                    </a:p>
                  </a:txBody>
                  <a:tcPr marL="54864" marR="54864" marT="18288" marB="18288" anchor="ctr">
                    <a:lnL w="6350" cap="flat" cmpd="sng" algn="ctr">
                      <a:noFill/>
                    </a:lnL>
                    <a:lnR w="6350" cap="flat" cmpd="sng" algn="ctr">
                      <a:noFill/>
                    </a:lnR>
                    <a:lnB w="40005" cap="flat" cmpd="sng" algn="ctr">
                      <a:solidFill>
                        <a:srgbClr val="5A5F66"/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41" name="sec-conclu"/>
          <p:cNvSpPr/>
          <p:nvPr/>
        </p:nvSpPr>
        <p:spPr>
          <a:xfrm>
            <a:off x="31567831" y="5771235"/>
            <a:ext cx="9022384" cy="11663263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2" name="sec-conclu-head"/>
          <p:cNvSpPr/>
          <p:nvPr/>
        </p:nvSpPr>
        <p:spPr>
          <a:xfrm>
            <a:off x="31567831" y="5771235"/>
            <a:ext cx="9022384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3" name="sec-conclu-title"/>
          <p:cNvSpPr txBox="1"/>
          <p:nvPr/>
        </p:nvSpPr>
        <p:spPr>
          <a:xfrm>
            <a:off x="31766323" y="6012535"/>
            <a:ext cx="8625399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CONCLUSIONS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idx="42" sz="half"/>
          </p:nvPr>
        </p:nvSpPr>
        <p:spPr>
          <a:xfrm>
            <a:off x="31766323" y="7219035"/>
            <a:ext cx="8625399" cy="10016970"/>
          </a:xfrm>
        </p:spPr>
        <p:txBody>
          <a:bodyPr/>
          <a:lstStyle/>
          <a:p/>
        </p:txBody>
      </p:sp>
      <p:sp>
        <p:nvSpPr>
          <p:cNvPr id="44" name="sec-result"/>
          <p:cNvSpPr/>
          <p:nvPr/>
        </p:nvSpPr>
        <p:spPr>
          <a:xfrm>
            <a:off x="1472184" y="17949763"/>
            <a:ext cx="39118032" cy="15435254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5" name="sec-result-head"/>
          <p:cNvSpPr/>
          <p:nvPr/>
        </p:nvSpPr>
        <p:spPr>
          <a:xfrm>
            <a:off x="1472184" y="17949763"/>
            <a:ext cx="39118032" cy="12065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46" name="sec-result-title"/>
          <p:cNvSpPr txBox="1"/>
          <p:nvPr/>
        </p:nvSpPr>
        <p:spPr>
          <a:xfrm>
            <a:off x="2332780" y="18191063"/>
            <a:ext cx="37396838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RESULTS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idx="43" sz="half"/>
          </p:nvPr>
        </p:nvSpPr>
        <p:spPr>
          <a:xfrm>
            <a:off x="2332780" y="19397563"/>
            <a:ext cx="37396838" cy="5706009"/>
          </a:xfrm>
        </p:spPr>
        <p:txBody>
          <a:bodyPr/>
          <a:lstStyle/>
          <a:p/>
        </p:txBody>
      </p:sp>
      <p:sp>
        <p:nvSpPr>
          <p:cNvPr id="6" name="Picture Placeholder 5"/>
          <p:cNvSpPr>
            <a:spLocks noGrp="1"/>
          </p:cNvSpPr>
          <p:nvPr>
            <p:ph type="pic" idx="21"/>
          </p:nvPr>
        </p:nvSpPr>
        <p:spPr>
          <a:xfrm>
            <a:off x="2332780" y="25447810"/>
            <a:ext cx="8361562" cy="6106568"/>
          </a:xfrm>
        </p:spPr>
        <p:txBody>
          <a:bodyPr/>
          <a:p/>
        </p:txBody>
      </p:sp>
      <p:sp>
        <p:nvSpPr>
          <p:cNvPr id="47" name="fig-3-caption"/>
          <p:cNvSpPr txBox="1"/>
          <p:nvPr/>
        </p:nvSpPr>
        <p:spPr>
          <a:xfrm>
            <a:off x="23327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3.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7" name="Picture Placeholder 6"/>
          <p:cNvSpPr>
            <a:spLocks noGrp="1"/>
          </p:cNvSpPr>
          <p:nvPr>
            <p:ph type="pic" idx="22"/>
          </p:nvPr>
        </p:nvSpPr>
        <p:spPr>
          <a:xfrm>
            <a:off x="11468880" y="25447810"/>
            <a:ext cx="8361562" cy="6106568"/>
          </a:xfrm>
        </p:spPr>
        <p:txBody>
          <a:bodyPr/>
          <a:p/>
        </p:txBody>
      </p:sp>
      <p:sp>
        <p:nvSpPr>
          <p:cNvPr id="48" name="fig-4-caption"/>
          <p:cNvSpPr txBox="1"/>
          <p:nvPr/>
        </p:nvSpPr>
        <p:spPr>
          <a:xfrm>
            <a:off x="114688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4.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23"/>
          </p:nvPr>
        </p:nvSpPr>
        <p:spPr>
          <a:xfrm>
            <a:off x="20604980" y="25447810"/>
            <a:ext cx="8361562" cy="6106568"/>
          </a:xfrm>
        </p:spPr>
        <p:txBody>
          <a:bodyPr/>
          <a:p/>
        </p:txBody>
      </p:sp>
      <p:sp>
        <p:nvSpPr>
          <p:cNvPr id="49" name="fig-5-caption"/>
          <p:cNvSpPr txBox="1"/>
          <p:nvPr/>
        </p:nvSpPr>
        <p:spPr>
          <a:xfrm>
            <a:off x="206049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5.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idx="24"/>
          </p:nvPr>
        </p:nvSpPr>
        <p:spPr>
          <a:xfrm>
            <a:off x="29741080" y="25447810"/>
            <a:ext cx="8361562" cy="6106568"/>
          </a:xfrm>
        </p:spPr>
        <p:txBody>
          <a:bodyPr/>
          <a:p/>
        </p:txBody>
      </p:sp>
      <p:sp>
        <p:nvSpPr>
          <p:cNvPr id="50" name="fig-6-caption"/>
          <p:cNvSpPr txBox="1"/>
          <p:nvPr/>
        </p:nvSpPr>
        <p:spPr>
          <a:xfrm>
            <a:off x="29741080" y="31679802"/>
            <a:ext cx="8361562" cy="844618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20000"/>
              </a:lnSpc>
            </a:pPr>
            <a:r>
              <a:rPr sz="2028" b="0">
                <a:solidFill>
                  <a:srgbClr val="1A1A1A"/>
                </a:solidFill>
                <a:latin typeface="Arial"/>
              </a:rPr>
              <a:t>Figure 6. Short caption — click to edit.</a:t>
            </a:r>
          </a:p>
          <a:p>
            <a:pPr>
              <a:lnSpc>
                <a:spcPct val="120000"/>
              </a:lnSpc>
            </a:pPr>
            <a:r>
              <a:rPr sz="2028">
                <a:solidFill>
                  <a:srgbClr val="1A1A1A"/>
                </a:solidFill>
                <a:latin typeface="Arial"/>
              </a:rPr>
              <a:t>Need this figure? Create one free with </a:t>
            </a:r>
            <a:r>
              <a:rPr sz="2028" b="1">
                <a:latin typeface="Arial"/>
                <a:hlinkClick r:id="rId3"/>
              </a:rPr>
              <a:t>SciFig AI</a:t>
            </a:r>
          </a:p>
        </p:txBody>
      </p:sp>
      <p:sp>
        <p:nvSpPr>
          <p:cNvPr id="51" name="sec-refere"/>
          <p:cNvSpPr/>
          <p:nvPr/>
        </p:nvSpPr>
        <p:spPr>
          <a:xfrm>
            <a:off x="1472184" y="33900282"/>
            <a:ext cx="20073439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2" name="sec-refere-head"/>
          <p:cNvSpPr/>
          <p:nvPr/>
        </p:nvSpPr>
        <p:spPr>
          <a:xfrm>
            <a:off x="1472184" y="33900282"/>
            <a:ext cx="20073439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3" name="sec-refere-title"/>
          <p:cNvSpPr txBox="1"/>
          <p:nvPr/>
        </p:nvSpPr>
        <p:spPr>
          <a:xfrm>
            <a:off x="1913799" y="34141582"/>
            <a:ext cx="1919020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REFERENCES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idx="44" sz="half"/>
          </p:nvPr>
        </p:nvSpPr>
        <p:spPr>
          <a:xfrm>
            <a:off x="1913799" y="35348082"/>
            <a:ext cx="19190207" cy="4285253"/>
          </a:xfrm>
        </p:spPr>
        <p:txBody>
          <a:bodyPr/>
          <a:lstStyle/>
          <a:p/>
        </p:txBody>
      </p:sp>
      <p:sp>
        <p:nvSpPr>
          <p:cNvPr id="54" name="sec-acknow"/>
          <p:cNvSpPr/>
          <p:nvPr/>
        </p:nvSpPr>
        <p:spPr>
          <a:xfrm>
            <a:off x="22060887" y="33900282"/>
            <a:ext cx="18529328" cy="6174668"/>
          </a:xfrm>
          <a:prstGeom prst="rect">
            <a:avLst/>
          </a:prstGeom>
          <a:noFill/>
          <a:ln w="9525">
            <a:solidFill>
              <a:srgbClr val="C4C8C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5" name="sec-acknow-head"/>
          <p:cNvSpPr/>
          <p:nvPr/>
        </p:nvSpPr>
        <p:spPr>
          <a:xfrm>
            <a:off x="22060887" y="33900282"/>
            <a:ext cx="18529328" cy="1206500"/>
          </a:xfrm>
          <a:prstGeom prst="rect">
            <a:avLst/>
          </a:prstGeom>
          <a:solidFill>
            <a:schemeClr val="accent1">
              <a:lumMod val="82000"/>
              <a:lumOff val="1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/>
        </p:txBody>
      </p:sp>
      <p:sp>
        <p:nvSpPr>
          <p:cNvPr id="56" name="sec-acknow-title"/>
          <p:cNvSpPr txBox="1"/>
          <p:nvPr/>
        </p:nvSpPr>
        <p:spPr>
          <a:xfrm>
            <a:off x="22468532" y="34141582"/>
            <a:ext cx="17714037" cy="84455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00000"/>
              </a:lnSpc>
            </a:pPr>
            <a:r>
              <a:rPr sz="5000" b="1">
                <a:solidFill>
                  <a:srgbClr val="FFFFFF"/>
                </a:solidFill>
                <a:latin typeface="Arial"/>
              </a:rPr>
              <a:t>ACKNOWLEDGEMENTS</a:t>
            </a:r>
          </a:p>
        </p:txBody>
      </p:sp>
      <p:sp>
        <p:nvSpPr>
          <p:cNvPr id="17" name="Text Placeholder 16"/>
          <p:cNvSpPr>
            <a:spLocks noGrp="1"/>
          </p:cNvSpPr>
          <p:nvPr>
            <p:ph type="body" idx="45" sz="half"/>
          </p:nvPr>
        </p:nvSpPr>
        <p:spPr>
          <a:xfrm>
            <a:off x="22468532" y="35348082"/>
            <a:ext cx="16481503" cy="3339594"/>
          </a:xfrm>
        </p:spPr>
        <p:txBody>
          <a:bodyPr/>
          <a:lstStyle/>
          <a:p/>
        </p:txBody>
      </p:sp>
      <p:sp>
        <p:nvSpPr>
          <p:cNvPr id="11" name="qr-slot"/>
          <p:cNvSpPr>
            <a:spLocks noGrp="1"/>
          </p:cNvSpPr>
          <p:nvPr>
            <p:ph type="pic" idx="26"/>
          </p:nvPr>
        </p:nvSpPr>
        <p:spPr>
          <a:xfrm>
            <a:off x="39194623" y="35470376"/>
            <a:ext cx="987947" cy="987947"/>
          </a:xfrm>
        </p:spPr>
        <p:txBody>
          <a:bodyPr/>
          <a:p/>
        </p:txBody>
      </p:sp>
      <p:sp>
        <p:nvSpPr>
          <p:cNvPr id="57" name="qr-slot-hint"/>
          <p:cNvSpPr txBox="1"/>
          <p:nvPr/>
        </p:nvSpPr>
        <p:spPr>
          <a:xfrm>
            <a:off x="22468532" y="38766047"/>
            <a:ext cx="17714037" cy="88166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>
              <a:lnSpc>
                <a:spcPct val="115000"/>
              </a:lnSpc>
            </a:pPr>
            <a:r>
              <a:rPr sz="2080" b="0">
                <a:solidFill>
                  <a:srgbClr val="70767D"/>
                </a:solidFill>
                <a:latin typeface="Arial"/>
              </a:rPr>
              <a:t>QR code to your full reference list, paper or data</a:t>
            </a:r>
          </a:p>
          <a:p>
            <a:pPr>
              <a:lnSpc>
                <a:spcPct val="115000"/>
              </a:lnSpc>
            </a:pPr>
            <a:r>
              <a:rPr sz="2080">
                <a:latin typeface="Arial"/>
                <a:hlinkClick r:id="rId4"/>
              </a:rPr>
              <a:t>Need one? Make a QR code free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1A1A1A"/>
      </a:dk1>
      <a:lt1>
        <a:srgbClr val="FFFFFF"/>
      </a:lt1>
      <a:dk2>
        <a:srgbClr val="5A5F66"/>
      </a:dk2>
      <a:lt2>
        <a:srgbClr val="F4F5F7"/>
      </a:lt2>
      <a:accent1>
        <a:srgbClr val="0F4C5C"/>
      </a:accent1>
      <a:accent2>
        <a:srgbClr val="8A7B5C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4C5C"/>
      </a:hlink>
      <a:folHlink>
        <a:srgbClr val="0F4C5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Free Scientific Poster Template 46 × 46 in Square Four Column | SciFig AI</dc:title>
  <dc:subject>Scientific research poster template</dc:subject>
  <dc:creator>SciFig AI</dc:creator>
  <cp:keywords>46x46 poster template, square research poster template, scientific poster template square</cp:keywords>
  <dc:description>Free for academic and research use. You may modify and print this template for your own work. Redistributing this template file — modified or unmodified — as your own template is not permitted. © SciFig AI</dc:description>
  <cp:lastModifiedBy>SciFig AI</cp:lastModifiedBy>
  <cp:revision>1</cp:revision>
  <dcterms:created xsi:type="dcterms:W3CDTF">2013-01-27T09:14:16Z</dcterms:created>
  <dcterms:modified xsi:type="dcterms:W3CDTF">2013-01-27T09:15:58Z</dcterms:modified>
  <cp:category>Poster template</cp:category>
</cp:coreProperties>
</file>