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36576000" cy="2057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ep169ct-nte" TargetMode="External"/><Relationship Id="rId4" Type="http://schemas.openxmlformats.org/officeDocument/2006/relationships/hyperlink" Target="https://scifig.ai/go/ep169ct-all" TargetMode="External"/><Relationship Id="rId5" Type="http://schemas.openxmlformats.org/officeDocument/2006/relationships/hyperlink" Target="https://scifig.ai/go/ep169ct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ep169ct-nte" TargetMode="External"/><Relationship Id="rId4" Type="http://schemas.openxmlformats.org/officeDocument/2006/relationships/hyperlink" Target="https://scifig.ai/go/ep169ct-all" TargetMode="External"/><Relationship Id="rId5" Type="http://schemas.openxmlformats.org/officeDocument/2006/relationships/hyperlink" Target="https://scifig.ai/go/ep169ct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e-Poster 16:9 · Classic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scifig.ai/go/ep169ct-nte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scifig.ai/go/ep169ct-all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scifig.ai/go/ep169ct-clr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e-Poster 16:9 · Classic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scifig.ai/go/ep169ct-nte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scifig.ai/go/ep169ct-all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scifig.ai/go/ep169ct-clr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558"/>
            </a:lvl1pPr>
            <a:lvl2pPr marL="457200" indent="0">
              <a:buNone/>
              <a:defRPr sz="1558"/>
            </a:lvl2pPr>
            <a:lvl3pPr marL="914400" indent="0">
              <a:buNone/>
              <a:defRPr sz="1558"/>
            </a:lvl3pPr>
            <a:lvl4pPr marL="1371600" indent="0">
              <a:buNone/>
              <a:defRPr sz="1558"/>
            </a:lvl4pPr>
            <a:lvl5pPr marL="1828800" indent="0">
              <a:buNone/>
              <a:defRPr sz="1558"/>
            </a:lvl5pPr>
            <a:lvl6pPr marL="2286000" indent="0">
              <a:buNone/>
              <a:defRPr sz="1558"/>
            </a:lvl6pPr>
            <a:lvl7pPr marL="2743200" indent="0">
              <a:buNone/>
              <a:defRPr sz="1558"/>
            </a:lvl7pPr>
            <a:lvl8pPr marL="3200400" indent="0">
              <a:buNone/>
              <a:defRPr sz="1558"/>
            </a:lvl8pPr>
            <a:lvl9pPr marL="3657600" indent="0">
              <a:buNone/>
              <a:defRPr sz="1558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615"/>
            </a:lvl1pPr>
            <a:lvl2pPr marL="457200" indent="0">
              <a:buNone/>
              <a:defRPr sz="1615"/>
            </a:lvl2pPr>
            <a:lvl3pPr marL="914400" indent="0">
              <a:buNone/>
              <a:defRPr sz="1615"/>
            </a:lvl3pPr>
            <a:lvl4pPr marL="1371600" indent="0">
              <a:buNone/>
              <a:defRPr sz="1615"/>
            </a:lvl4pPr>
            <a:lvl5pPr marL="1828800" indent="0">
              <a:buNone/>
              <a:defRPr sz="1615"/>
            </a:lvl5pPr>
            <a:lvl6pPr marL="2286000" indent="0">
              <a:buNone/>
              <a:defRPr sz="1615"/>
            </a:lvl6pPr>
            <a:lvl7pPr marL="2743200" indent="0">
              <a:buNone/>
              <a:defRPr sz="1615"/>
            </a:lvl7pPr>
            <a:lvl8pPr marL="3200400" indent="0">
              <a:buNone/>
              <a:defRPr sz="1615"/>
            </a:lvl8pPr>
            <a:lvl9pPr marL="3657600" indent="0">
              <a:buNone/>
              <a:defRPr sz="1615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078"/>
            </a:lvl1pPr>
            <a:lvl2pPr marL="457200" indent="0">
              <a:buNone/>
              <a:defRPr sz="1078"/>
            </a:lvl2pPr>
            <a:lvl3pPr marL="914400" indent="0">
              <a:buNone/>
              <a:defRPr sz="1078"/>
            </a:lvl3pPr>
            <a:lvl4pPr marL="1371600" indent="0">
              <a:buNone/>
              <a:defRPr sz="1078"/>
            </a:lvl4pPr>
            <a:lvl5pPr marL="1828800" indent="0">
              <a:buNone/>
              <a:defRPr sz="1078"/>
            </a:lvl5pPr>
            <a:lvl6pPr marL="2286000" indent="0">
              <a:buNone/>
              <a:defRPr sz="1078"/>
            </a:lvl6pPr>
            <a:lvl7pPr marL="2743200" indent="0">
              <a:buNone/>
              <a:defRPr sz="1078"/>
            </a:lvl7pPr>
            <a:lvl8pPr marL="3200400" indent="0">
              <a:buNone/>
              <a:defRPr sz="1078"/>
            </a:lvl8pPr>
            <a:lvl9pPr marL="3657600" indent="0">
              <a:buNone/>
              <a:defRPr sz="1078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078"/>
            </a:lvl1pPr>
            <a:lvl2pPr marL="457200" indent="0">
              <a:buNone/>
              <a:defRPr sz="1078"/>
            </a:lvl2pPr>
            <a:lvl3pPr marL="914400" indent="0">
              <a:buNone/>
              <a:defRPr sz="1078"/>
            </a:lvl3pPr>
            <a:lvl4pPr marL="1371600" indent="0">
              <a:buNone/>
              <a:defRPr sz="1078"/>
            </a:lvl4pPr>
            <a:lvl5pPr marL="1828800" indent="0">
              <a:buNone/>
              <a:defRPr sz="1078"/>
            </a:lvl5pPr>
            <a:lvl6pPr marL="2286000" indent="0">
              <a:buNone/>
              <a:defRPr sz="1078"/>
            </a:lvl6pPr>
            <a:lvl7pPr marL="2743200" indent="0">
              <a:buNone/>
              <a:defRPr sz="1078"/>
            </a:lvl7pPr>
            <a:lvl8pPr marL="3200400" indent="0">
              <a:buNone/>
              <a:defRPr sz="1078"/>
            </a:lvl8pPr>
            <a:lvl9pPr marL="3657600" indent="0">
              <a:buNone/>
              <a:defRPr sz="1078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078"/>
            </a:lvl1pPr>
            <a:lvl2pPr marL="457200" indent="0">
              <a:buNone/>
              <a:defRPr sz="1078"/>
            </a:lvl2pPr>
            <a:lvl3pPr marL="914400" indent="0">
              <a:buNone/>
              <a:defRPr sz="1078"/>
            </a:lvl3pPr>
            <a:lvl4pPr marL="1371600" indent="0">
              <a:buNone/>
              <a:defRPr sz="1078"/>
            </a:lvl4pPr>
            <a:lvl5pPr marL="1828800" indent="0">
              <a:buNone/>
              <a:defRPr sz="1078"/>
            </a:lvl5pPr>
            <a:lvl6pPr marL="2286000" indent="0">
              <a:buNone/>
              <a:defRPr sz="1078"/>
            </a:lvl6pPr>
            <a:lvl7pPr marL="2743200" indent="0">
              <a:buNone/>
              <a:defRPr sz="1078"/>
            </a:lvl7pPr>
            <a:lvl8pPr marL="3200400" indent="0">
              <a:buNone/>
              <a:defRPr sz="1078"/>
            </a:lvl8pPr>
            <a:lvl9pPr marL="3657600" indent="0">
              <a:buNone/>
              <a:defRPr sz="1078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078"/>
            </a:lvl1pPr>
            <a:lvl2pPr marL="457200" indent="0">
              <a:buNone/>
              <a:defRPr sz="1078"/>
            </a:lvl2pPr>
            <a:lvl3pPr marL="914400" indent="0">
              <a:buNone/>
              <a:defRPr sz="1078"/>
            </a:lvl3pPr>
            <a:lvl4pPr marL="1371600" indent="0">
              <a:buNone/>
              <a:defRPr sz="1078"/>
            </a:lvl4pPr>
            <a:lvl5pPr marL="1828800" indent="0">
              <a:buNone/>
              <a:defRPr sz="1078"/>
            </a:lvl5pPr>
            <a:lvl6pPr marL="2286000" indent="0">
              <a:buNone/>
              <a:defRPr sz="1078"/>
            </a:lvl6pPr>
            <a:lvl7pPr marL="2743200" indent="0">
              <a:buNone/>
              <a:defRPr sz="1078"/>
            </a:lvl7pPr>
            <a:lvl8pPr marL="3200400" indent="0">
              <a:buNone/>
              <a:defRPr sz="1078"/>
            </a:lvl8pPr>
            <a:lvl9pPr marL="3657600" indent="0">
              <a:buNone/>
              <a:defRPr sz="1078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ep169ct-all" TargetMode="External"/><Relationship Id="rId3" Type="http://schemas.openxmlformats.org/officeDocument/2006/relationships/hyperlink" Target="https://scifig.ai/go/ep169ct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ep169ct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ep169ct-ftr" TargetMode="External"/><Relationship Id="rId3" Type="http://schemas.openxmlformats.org/officeDocument/2006/relationships/hyperlink" Target="https://scifig.ai/go/ep169ct-fig" TargetMode="External"/><Relationship Id="rId4" Type="http://schemas.openxmlformats.org/officeDocument/2006/relationships/hyperlink" Target="https://scifig.ai/go/ep169ct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36576000" cy="32918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720547" y="592531"/>
            <a:ext cx="35134905" cy="14898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7670" b="1">
                <a:solidFill>
                  <a:srgbClr val="FFFFFF"/>
                </a:solidFill>
                <a:latin typeface="Arial"/>
              </a:rPr>
              <a:t>e-Poster 16:9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720547" y="2311603"/>
            <a:ext cx="35134905" cy="98755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345" b="0">
                <a:solidFill>
                  <a:srgbClr val="E8EAEE"/>
                </a:solidFill>
                <a:latin typeface="Arial"/>
              </a:rPr>
              <a:t>7680 × 4320 px at 192 dpi  ·  40 × 22.5 in  ·  Classic layout  ·  Teal</a:t>
            </a:r>
          </a:p>
        </p:txBody>
      </p:sp>
      <p:sp>
        <p:nvSpPr>
          <p:cNvPr id="5" name="info-block-1"/>
          <p:cNvSpPr/>
          <p:nvPr/>
        </p:nvSpPr>
        <p:spPr>
          <a:xfrm>
            <a:off x="720547" y="4012387"/>
            <a:ext cx="17279233" cy="767234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411716" y="4703556"/>
            <a:ext cx="15896895" cy="71246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740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11716" y="5606018"/>
            <a:ext cx="15896895" cy="53875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4.  Delete this slide before you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18576218" y="4012387"/>
            <a:ext cx="17279233" cy="767234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19267388" y="4703556"/>
            <a:ext cx="15896895" cy="71246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740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267388" y="5606018"/>
            <a:ext cx="15896895" cy="419300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19267388" y="9799028"/>
            <a:ext cx="15896895" cy="11945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766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2766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720547" y="12261167"/>
            <a:ext cx="17279233" cy="6477810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411716" y="12952336"/>
            <a:ext cx="15896895" cy="71246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740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11716" y="13854798"/>
            <a:ext cx="15896895" cy="419300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Title 90.24 pt   ·   Section heading 44 pt   ·   Body 26 pt   ·   Caption 24 pt</a:t>
            </a:r>
          </a:p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These are set for reading on screen at full width. Keep body text at this size — shrinking it to fit more words is the most common reason an e-poster stops being readable when it is scaled down.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18576218" y="12261167"/>
            <a:ext cx="17279233" cy="6477810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19267388" y="12952336"/>
            <a:ext cx="15896895" cy="71246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740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9267388" y="13854798"/>
            <a:ext cx="15896895" cy="419300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Export to PDF or PNG at the size and resolution your congress asks for. For a 16:9 e-poster, 192 dpi gives 7680 × 4320 px.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Check the file size limit before you upload, and keep it to a single page unless multiple pages are explicitly allowed.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If your congress also asks for a printed copy, export to PDF at 100% scale and do not let the print shop rescale it.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19997928"/>
            <a:ext cx="36576000" cy="57607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19997928"/>
            <a:ext cx="36576000" cy="3456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720547" y="20170749"/>
            <a:ext cx="35134905" cy="2592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720547" y="19195889"/>
            <a:ext cx="35134905" cy="4417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720547" y="18677729"/>
            <a:ext cx="35134905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Delete this slide before you submit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36576000" cy="446501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1561977" y="986098"/>
            <a:ext cx="2053906" cy="205390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561977" y="986098"/>
            <a:ext cx="2053906" cy="2053906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432328" y="3163239"/>
            <a:ext cx="4313204" cy="22990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6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5177861" y="573023"/>
            <a:ext cx="30821700" cy="14669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9024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5177861" y="2317290"/>
            <a:ext cx="30821700" cy="92441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5432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5177861" y="3241708"/>
            <a:ext cx="30821700" cy="94895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3911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19997928"/>
            <a:ext cx="36576000" cy="57607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19997928"/>
            <a:ext cx="36576000" cy="3456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720547" y="20170749"/>
            <a:ext cx="35134905" cy="2592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720547" y="4861316"/>
            <a:ext cx="8536838" cy="7142679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720547" y="4861316"/>
            <a:ext cx="8536838" cy="1061719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908357" y="5073660"/>
            <a:ext cx="8161217" cy="74320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908357" y="6135380"/>
            <a:ext cx="8161217" cy="1564520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162362" y="7887711"/>
            <a:ext cx="5653206" cy="3064027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2162362" y="11036536"/>
            <a:ext cx="5653206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720547" y="12256186"/>
            <a:ext cx="8536838" cy="734544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720547" y="12256186"/>
            <a:ext cx="8536838" cy="1061719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908357" y="12468530"/>
            <a:ext cx="8161217" cy="74320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908357" y="13530250"/>
            <a:ext cx="8161217" cy="1655763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2059208" y="15373824"/>
            <a:ext cx="5859516" cy="3172451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2059208" y="18634168"/>
            <a:ext cx="5859516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result"/>
          <p:cNvSpPr/>
          <p:nvPr/>
        </p:nvSpPr>
        <p:spPr>
          <a:xfrm>
            <a:off x="9751161" y="4861316"/>
            <a:ext cx="17567452" cy="1474031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result-head"/>
          <p:cNvSpPr/>
          <p:nvPr/>
        </p:nvSpPr>
        <p:spPr>
          <a:xfrm>
            <a:off x="9751161" y="4861316"/>
            <a:ext cx="17567452" cy="1061719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10137645" y="5073660"/>
            <a:ext cx="16794484" cy="74320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10137645" y="6135380"/>
            <a:ext cx="16794484" cy="7549194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0150518" y="13839167"/>
            <a:ext cx="3911999" cy="2114594"/>
          </a:xfrm>
        </p:spPr>
        <p:txBody>
          <a:bodyPr/>
          <a:p/>
        </p:txBody>
      </p:sp>
      <p:sp>
        <p:nvSpPr>
          <p:cNvPr id="39" name="fig-3-caption"/>
          <p:cNvSpPr txBox="1"/>
          <p:nvPr/>
        </p:nvSpPr>
        <p:spPr>
          <a:xfrm>
            <a:off x="10137645" y="16012827"/>
            <a:ext cx="3937744" cy="15592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14436098" y="13839167"/>
            <a:ext cx="3911999" cy="2114594"/>
          </a:xfrm>
        </p:spPr>
        <p:txBody>
          <a:bodyPr/>
          <a:p/>
        </p:txBody>
      </p:sp>
      <p:sp>
        <p:nvSpPr>
          <p:cNvPr id="40" name="fig-4-caption"/>
          <p:cNvSpPr txBox="1"/>
          <p:nvPr/>
        </p:nvSpPr>
        <p:spPr>
          <a:xfrm>
            <a:off x="14423225" y="16012827"/>
            <a:ext cx="3937744" cy="15592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18721678" y="13839167"/>
            <a:ext cx="3911999" cy="2114594"/>
          </a:xfrm>
        </p:spPr>
        <p:txBody>
          <a:bodyPr/>
          <a:p/>
        </p:txBody>
      </p:sp>
      <p:sp>
        <p:nvSpPr>
          <p:cNvPr id="41" name="fig-5-caption"/>
          <p:cNvSpPr txBox="1"/>
          <p:nvPr/>
        </p:nvSpPr>
        <p:spPr>
          <a:xfrm>
            <a:off x="18708805" y="16012827"/>
            <a:ext cx="3937744" cy="15592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23007258" y="13839167"/>
            <a:ext cx="3911999" cy="2114594"/>
          </a:xfrm>
        </p:spPr>
        <p:txBody>
          <a:bodyPr/>
          <a:p/>
        </p:txBody>
      </p:sp>
      <p:sp>
        <p:nvSpPr>
          <p:cNvPr id="42" name="fig-6-caption"/>
          <p:cNvSpPr txBox="1"/>
          <p:nvPr/>
        </p:nvSpPr>
        <p:spPr>
          <a:xfrm>
            <a:off x="22994385" y="16012827"/>
            <a:ext cx="3937744" cy="15592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10137645" y="17842662"/>
            <a:ext cx="16794484" cy="518863"/>
          </a:xfrm>
        </p:spPr>
        <p:txBody>
          <a:bodyPr/>
          <a:lstStyle/>
          <a:p/>
        </p:txBody>
      </p:sp>
      <p:sp>
        <p:nvSpPr>
          <p:cNvPr id="43" name="sec-discus"/>
          <p:cNvSpPr/>
          <p:nvPr/>
        </p:nvSpPr>
        <p:spPr>
          <a:xfrm>
            <a:off x="27812390" y="4861316"/>
            <a:ext cx="8536838" cy="5757045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4" name="sec-discus-head"/>
          <p:cNvSpPr/>
          <p:nvPr/>
        </p:nvSpPr>
        <p:spPr>
          <a:xfrm>
            <a:off x="27812390" y="4861316"/>
            <a:ext cx="8536838" cy="1061719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5" name="sec-discus-title"/>
          <p:cNvSpPr txBox="1"/>
          <p:nvPr/>
        </p:nvSpPr>
        <p:spPr>
          <a:xfrm>
            <a:off x="28000200" y="5073660"/>
            <a:ext cx="8161217" cy="74320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28000200" y="6135380"/>
            <a:ext cx="8161217" cy="1916409"/>
          </a:xfrm>
        </p:spPr>
        <p:txBody>
          <a:bodyPr/>
          <a:lstStyle/>
          <a:p/>
        </p:txBody>
      </p:sp>
      <p:sp>
        <p:nvSpPr>
          <p:cNvPr id="46" name="results-table-caption"/>
          <p:cNvSpPr txBox="1"/>
          <p:nvPr/>
        </p:nvSpPr>
        <p:spPr>
          <a:xfrm>
            <a:off x="28902367" y="8051790"/>
            <a:ext cx="7259050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7" name="results-table"/>
          <p:cNvGraphicFramePr>
            <a:graphicFrameLocks noGrp="1"/>
          </p:cNvGraphicFramePr>
          <p:nvPr/>
        </p:nvGraphicFramePr>
        <p:xfrm>
          <a:off x="28902367" y="8473736"/>
          <a:ext cx="6356884" cy="2057804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336426"/>
                <a:gridCol w="1673486"/>
                <a:gridCol w="1673486"/>
                <a:gridCol w="1673486"/>
              </a:tblGrid>
              <a:tr h="514451">
                <a:tc>
                  <a:txBody>
                    <a:bodyPr wrap="square"/>
                    <a:lstStyle/>
                    <a:p>
                      <a:pPr algn="l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8" name="sec-conclu"/>
          <p:cNvSpPr/>
          <p:nvPr/>
        </p:nvSpPr>
        <p:spPr>
          <a:xfrm>
            <a:off x="27812390" y="10870552"/>
            <a:ext cx="8536838" cy="310210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9" name="sec-conclu-head"/>
          <p:cNvSpPr/>
          <p:nvPr/>
        </p:nvSpPr>
        <p:spPr>
          <a:xfrm>
            <a:off x="27812390" y="10870552"/>
            <a:ext cx="8536838" cy="1061719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0" name="sec-conclu-title"/>
          <p:cNvSpPr txBox="1"/>
          <p:nvPr/>
        </p:nvSpPr>
        <p:spPr>
          <a:xfrm>
            <a:off x="28000200" y="11082896"/>
            <a:ext cx="8161217" cy="74320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28000200" y="12144616"/>
            <a:ext cx="8161217" cy="1640226"/>
          </a:xfrm>
        </p:spPr>
        <p:txBody>
          <a:bodyPr/>
          <a:lstStyle/>
          <a:p/>
        </p:txBody>
      </p:sp>
      <p:sp>
        <p:nvSpPr>
          <p:cNvPr id="51" name="sec-refere"/>
          <p:cNvSpPr/>
          <p:nvPr/>
        </p:nvSpPr>
        <p:spPr>
          <a:xfrm>
            <a:off x="27812390" y="14224845"/>
            <a:ext cx="8536838" cy="274223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2" name="sec-refere-head"/>
          <p:cNvSpPr/>
          <p:nvPr/>
        </p:nvSpPr>
        <p:spPr>
          <a:xfrm>
            <a:off x="27812390" y="14224845"/>
            <a:ext cx="8536838" cy="1061719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refere-title"/>
          <p:cNvSpPr txBox="1"/>
          <p:nvPr/>
        </p:nvSpPr>
        <p:spPr>
          <a:xfrm>
            <a:off x="28000200" y="14437189"/>
            <a:ext cx="8161217" cy="74320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28000200" y="15498909"/>
            <a:ext cx="8161217" cy="1280355"/>
          </a:xfrm>
        </p:spPr>
        <p:txBody>
          <a:bodyPr/>
          <a:lstStyle/>
          <a:p/>
        </p:txBody>
      </p:sp>
      <p:sp>
        <p:nvSpPr>
          <p:cNvPr id="54" name="sec-acknow"/>
          <p:cNvSpPr/>
          <p:nvPr/>
        </p:nvSpPr>
        <p:spPr>
          <a:xfrm>
            <a:off x="27812390" y="17219267"/>
            <a:ext cx="8536838" cy="2382359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acknow-head"/>
          <p:cNvSpPr/>
          <p:nvPr/>
        </p:nvSpPr>
        <p:spPr>
          <a:xfrm>
            <a:off x="27812390" y="17219267"/>
            <a:ext cx="8536838" cy="100059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sec-acknow-title"/>
          <p:cNvSpPr txBox="1"/>
          <p:nvPr/>
        </p:nvSpPr>
        <p:spPr>
          <a:xfrm>
            <a:off x="28000200" y="17419385"/>
            <a:ext cx="8161217" cy="70041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146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28000200" y="18419976"/>
            <a:ext cx="7667353" cy="187810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35780240" y="18476319"/>
            <a:ext cx="381177" cy="381177"/>
          </a:xfrm>
        </p:spPr>
        <p:txBody>
          <a:bodyPr/>
          <a:p/>
        </p:txBody>
      </p:sp>
      <p:sp>
        <p:nvSpPr>
          <p:cNvPr id="57" name="qr-slot-hint"/>
          <p:cNvSpPr txBox="1"/>
          <p:nvPr/>
        </p:nvSpPr>
        <p:spPr>
          <a:xfrm>
            <a:off x="28000200" y="18651244"/>
            <a:ext cx="8161217" cy="7459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612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612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0F4C5C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F4C5C"/>
      </a:hlink>
      <a:folHlink>
        <a:srgbClr val="0F4C5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e-Poster 16:9 Classic | SciFig AI</dc:title>
  <dc:subject>Scientific research poster template</dc:subject>
  <dc:creator>SciFig AI</dc:creator>
  <cp:keywords>e poster template, digital poster template, eposter template powerpoint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